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25" r:id="rId2"/>
  </p:sldMasterIdLst>
  <p:notesMasterIdLst>
    <p:notesMasterId r:id="rId41"/>
  </p:notesMasterIdLst>
  <p:handoutMasterIdLst>
    <p:handoutMasterId r:id="rId42"/>
  </p:handoutMasterIdLst>
  <p:sldIdLst>
    <p:sldId id="1762" r:id="rId3"/>
    <p:sldId id="1763" r:id="rId4"/>
    <p:sldId id="1764" r:id="rId5"/>
    <p:sldId id="1765" r:id="rId6"/>
    <p:sldId id="1766" r:id="rId7"/>
    <p:sldId id="1767" r:id="rId8"/>
    <p:sldId id="1768" r:id="rId9"/>
    <p:sldId id="1769" r:id="rId10"/>
    <p:sldId id="1770" r:id="rId11"/>
    <p:sldId id="1771" r:id="rId12"/>
    <p:sldId id="1772" r:id="rId13"/>
    <p:sldId id="1773" r:id="rId14"/>
    <p:sldId id="1774" r:id="rId15"/>
    <p:sldId id="1775" r:id="rId16"/>
    <p:sldId id="1776" r:id="rId17"/>
    <p:sldId id="1739" r:id="rId18"/>
    <p:sldId id="1740" r:id="rId19"/>
    <p:sldId id="1741" r:id="rId20"/>
    <p:sldId id="1742" r:id="rId21"/>
    <p:sldId id="1743" r:id="rId22"/>
    <p:sldId id="1744" r:id="rId23"/>
    <p:sldId id="1745" r:id="rId24"/>
    <p:sldId id="1746" r:id="rId25"/>
    <p:sldId id="1747" r:id="rId26"/>
    <p:sldId id="1748" r:id="rId27"/>
    <p:sldId id="1749" r:id="rId28"/>
    <p:sldId id="1750" r:id="rId29"/>
    <p:sldId id="1751" r:id="rId30"/>
    <p:sldId id="1752" r:id="rId31"/>
    <p:sldId id="1753" r:id="rId32"/>
    <p:sldId id="1754" r:id="rId33"/>
    <p:sldId id="1755" r:id="rId34"/>
    <p:sldId id="1756" r:id="rId35"/>
    <p:sldId id="1757" r:id="rId36"/>
    <p:sldId id="1758" r:id="rId37"/>
    <p:sldId id="1759" r:id="rId38"/>
    <p:sldId id="1760" r:id="rId39"/>
    <p:sldId id="1761" r:id="rId40"/>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Ritondale" initials="ER" lastIdx="1" clrIdx="0">
    <p:extLst>
      <p:ext uri="{19B8F6BF-5375-455C-9EA6-DF929625EA0E}">
        <p15:presenceInfo xmlns:p15="http://schemas.microsoft.com/office/powerpoint/2012/main" userId="9ddfded68597f3ba" providerId="Windows Live"/>
      </p:ext>
    </p:extLst>
  </p:cmAuthor>
  <p:cmAuthor id="2" name="Catalina Ariganello" initials="CA" lastIdx="2" clrIdx="1">
    <p:extLst>
      <p:ext uri="{19B8F6BF-5375-455C-9EA6-DF929625EA0E}">
        <p15:presenceInfo xmlns:p15="http://schemas.microsoft.com/office/powerpoint/2012/main" userId="S-1-5-21-1650999278-6630266-2565809376-21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3B3838"/>
    <a:srgbClr val="1C4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2451" autoAdjust="0"/>
  </p:normalViewPr>
  <p:slideViewPr>
    <p:cSldViewPr snapToGrid="0">
      <p:cViewPr varScale="1">
        <p:scale>
          <a:sx n="69" d="100"/>
          <a:sy n="69" d="100"/>
        </p:scale>
        <p:origin x="696" y="60"/>
      </p:cViewPr>
      <p:guideLst>
        <p:guide orient="horz" pos="2160"/>
        <p:guide pos="3840"/>
      </p:guideLst>
    </p:cSldViewPr>
  </p:slideViewPr>
  <p:outlineViewPr>
    <p:cViewPr>
      <p:scale>
        <a:sx n="33" d="100"/>
        <a:sy n="33" d="100"/>
      </p:scale>
      <p:origin x="0" y="4302"/>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Hoja1!$C$2</c:f>
              <c:strCache>
                <c:ptCount val="1"/>
                <c:pt idx="0">
                  <c:v>Promedio PIB</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1-FEF0-40BA-9621-379F4DE58B48}"/>
              </c:ext>
            </c:extLst>
          </c:dPt>
          <c:dPt>
            <c:idx val="1"/>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3-FEF0-40BA-9621-379F4DE58B48}"/>
              </c:ext>
            </c:extLst>
          </c:dPt>
          <c:dPt>
            <c:idx val="2"/>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5-FEF0-40BA-9621-379F4DE58B48}"/>
              </c:ext>
            </c:extLst>
          </c:dPt>
          <c:dPt>
            <c:idx val="3"/>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7-FEF0-40BA-9621-379F4DE58B48}"/>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Hoja1!$B$3:$B$6</c:f>
              <c:numCache>
                <c:formatCode>General</c:formatCode>
                <c:ptCount val="4"/>
                <c:pt idx="0">
                  <c:v>2025</c:v>
                </c:pt>
                <c:pt idx="1">
                  <c:v>2026</c:v>
                </c:pt>
                <c:pt idx="2">
                  <c:v>2027</c:v>
                </c:pt>
                <c:pt idx="3">
                  <c:v>2030</c:v>
                </c:pt>
              </c:numCache>
            </c:numRef>
          </c:cat>
          <c:val>
            <c:numRef>
              <c:f>Hoja1!$C$3:$C$6</c:f>
              <c:numCache>
                <c:formatCode>0.00%</c:formatCode>
                <c:ptCount val="4"/>
                <c:pt idx="0">
                  <c:v>2.4299999999999999E-2</c:v>
                </c:pt>
                <c:pt idx="1">
                  <c:v>0.02</c:v>
                </c:pt>
                <c:pt idx="2">
                  <c:v>2.12E-2</c:v>
                </c:pt>
                <c:pt idx="3">
                  <c:v>2.29E-2</c:v>
                </c:pt>
              </c:numCache>
            </c:numRef>
          </c:val>
          <c:extLst xmlns:c16r2="http://schemas.microsoft.com/office/drawing/2015/06/chart">
            <c:ext xmlns:c16="http://schemas.microsoft.com/office/drawing/2014/chart" uri="{C3380CC4-5D6E-409C-BE32-E72D297353CC}">
              <c16:uniqueId val="{00000008-FEF0-40BA-9621-379F4DE58B48}"/>
            </c:ext>
          </c:extLst>
        </c:ser>
        <c:dLbls>
          <c:showLegendKey val="0"/>
          <c:showVal val="0"/>
          <c:showCatName val="0"/>
          <c:showSerName val="0"/>
          <c:showPercent val="0"/>
          <c:showBubbleSize val="0"/>
        </c:dLbls>
        <c:gapWidth val="219"/>
        <c:overlap val="-27"/>
        <c:axId val="944880400"/>
        <c:axId val="944874416"/>
      </c:barChart>
      <c:catAx>
        <c:axId val="94488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4416"/>
        <c:crosses val="autoZero"/>
        <c:auto val="1"/>
        <c:lblAlgn val="ctr"/>
        <c:lblOffset val="100"/>
        <c:noMultiLvlLbl val="0"/>
      </c:catAx>
      <c:valAx>
        <c:axId val="944874416"/>
        <c:scaling>
          <c:orientation val="minMax"/>
          <c:max val="2.5000000000000005E-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804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Hoja1!$C$38</c:f>
              <c:strCache>
                <c:ptCount val="1"/>
                <c:pt idx="0">
                  <c:v>Promedio Tasa de Políticia Monetaria</c:v>
                </c:pt>
              </c:strCache>
            </c:strRef>
          </c:tx>
          <c:spPr>
            <a:solidFill>
              <a:schemeClr val="accent6">
                <a:lumMod val="75000"/>
              </a:schemeClr>
            </a:solidFill>
            <a:ln>
              <a:noFill/>
            </a:ln>
            <a:effectLst/>
          </c:spPr>
          <c:invertIfNegative val="0"/>
          <c:cat>
            <c:numRef>
              <c:f>Hoja1!$B$39:$B$42</c:f>
              <c:numCache>
                <c:formatCode>General</c:formatCode>
                <c:ptCount val="4"/>
                <c:pt idx="0">
                  <c:v>2025</c:v>
                </c:pt>
                <c:pt idx="1">
                  <c:v>2026</c:v>
                </c:pt>
                <c:pt idx="2">
                  <c:v>2027</c:v>
                </c:pt>
                <c:pt idx="3">
                  <c:v>2030</c:v>
                </c:pt>
              </c:numCache>
            </c:numRef>
          </c:cat>
          <c:val>
            <c:numRef>
              <c:f>Hoja1!$C$39:$C$42</c:f>
              <c:numCache>
                <c:formatCode>0.00%</c:formatCode>
                <c:ptCount val="4"/>
                <c:pt idx="0">
                  <c:v>9.1700000000000004E-2</c:v>
                </c:pt>
                <c:pt idx="1">
                  <c:v>8.7900000000000006E-2</c:v>
                </c:pt>
                <c:pt idx="2">
                  <c:v>8.5599999999999996E-2</c:v>
                </c:pt>
                <c:pt idx="3">
                  <c:v>7.8100000000000003E-2</c:v>
                </c:pt>
              </c:numCache>
            </c:numRef>
          </c:val>
          <c:extLst xmlns:c16r2="http://schemas.microsoft.com/office/drawing/2015/06/chart">
            <c:ext xmlns:c16="http://schemas.microsoft.com/office/drawing/2014/chart" uri="{C3380CC4-5D6E-409C-BE32-E72D297353CC}">
              <c16:uniqueId val="{00000000-30FA-46CE-AD12-D07E7C6D9854}"/>
            </c:ext>
          </c:extLst>
        </c:ser>
        <c:dLbls>
          <c:showLegendKey val="0"/>
          <c:showVal val="0"/>
          <c:showCatName val="0"/>
          <c:showSerName val="0"/>
          <c:showPercent val="0"/>
          <c:showBubbleSize val="0"/>
        </c:dLbls>
        <c:gapWidth val="219"/>
        <c:overlap val="-27"/>
        <c:axId val="954264576"/>
        <c:axId val="954263488"/>
      </c:barChart>
      <c:catAx>
        <c:axId val="954264576"/>
        <c:scaling>
          <c:orientation val="minMax"/>
        </c:scaling>
        <c:delete val="1"/>
        <c:axPos val="b"/>
        <c:numFmt formatCode="General" sourceLinked="1"/>
        <c:majorTickMark val="none"/>
        <c:minorTickMark val="none"/>
        <c:tickLblPos val="nextTo"/>
        <c:crossAx val="954263488"/>
        <c:crosses val="autoZero"/>
        <c:auto val="1"/>
        <c:lblAlgn val="ctr"/>
        <c:lblOffset val="100"/>
        <c:noMultiLvlLbl val="0"/>
      </c:catAx>
      <c:valAx>
        <c:axId val="954263488"/>
        <c:scaling>
          <c:orientation val="minMax"/>
        </c:scaling>
        <c:delete val="1"/>
        <c:axPos val="l"/>
        <c:numFmt formatCode="0.00%" sourceLinked="1"/>
        <c:majorTickMark val="none"/>
        <c:minorTickMark val="none"/>
        <c:tickLblPos val="nextTo"/>
        <c:crossAx val="9542645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Hoja1!$C$54</c:f>
              <c:strCache>
                <c:ptCount val="1"/>
                <c:pt idx="0">
                  <c:v>Promedio Inflación</c:v>
                </c:pt>
              </c:strCache>
            </c:strRef>
          </c:tx>
          <c:spPr>
            <a:solidFill>
              <a:schemeClr val="bg1"/>
            </a:solidFill>
            <a:ln>
              <a:noFill/>
            </a:ln>
            <a:effectLst/>
          </c:spPr>
          <c:invertIfNegative val="0"/>
          <c:cat>
            <c:numRef>
              <c:f>Hoja1!$B$55:$B$58</c:f>
              <c:numCache>
                <c:formatCode>General</c:formatCode>
                <c:ptCount val="4"/>
                <c:pt idx="0">
                  <c:v>2025</c:v>
                </c:pt>
                <c:pt idx="1">
                  <c:v>2026</c:v>
                </c:pt>
                <c:pt idx="2">
                  <c:v>2027</c:v>
                </c:pt>
                <c:pt idx="3">
                  <c:v>2030</c:v>
                </c:pt>
              </c:numCache>
            </c:numRef>
          </c:cat>
          <c:val>
            <c:numRef>
              <c:f>Hoja1!$C$55:$C$58</c:f>
              <c:numCache>
                <c:formatCode>0.00%</c:formatCode>
                <c:ptCount val="4"/>
                <c:pt idx="0">
                  <c:v>0.05</c:v>
                </c:pt>
                <c:pt idx="1">
                  <c:v>5.2999999999999999E-2</c:v>
                </c:pt>
                <c:pt idx="2">
                  <c:v>5.2299999999999999E-2</c:v>
                </c:pt>
                <c:pt idx="3">
                  <c:v>0.05</c:v>
                </c:pt>
              </c:numCache>
            </c:numRef>
          </c:val>
          <c:extLst xmlns:c16r2="http://schemas.microsoft.com/office/drawing/2015/06/chart">
            <c:ext xmlns:c16="http://schemas.microsoft.com/office/drawing/2014/chart" uri="{C3380CC4-5D6E-409C-BE32-E72D297353CC}">
              <c16:uniqueId val="{00000000-CDF3-430C-A253-B844D9003455}"/>
            </c:ext>
          </c:extLst>
        </c:ser>
        <c:dLbls>
          <c:showLegendKey val="0"/>
          <c:showVal val="0"/>
          <c:showCatName val="0"/>
          <c:showSerName val="0"/>
          <c:showPercent val="0"/>
          <c:showBubbleSize val="0"/>
        </c:dLbls>
        <c:gapWidth val="219"/>
        <c:overlap val="-27"/>
        <c:axId val="954257504"/>
        <c:axId val="954258048"/>
      </c:barChart>
      <c:catAx>
        <c:axId val="954257504"/>
        <c:scaling>
          <c:orientation val="minMax"/>
        </c:scaling>
        <c:delete val="1"/>
        <c:axPos val="b"/>
        <c:numFmt formatCode="General" sourceLinked="1"/>
        <c:majorTickMark val="none"/>
        <c:minorTickMark val="none"/>
        <c:tickLblPos val="nextTo"/>
        <c:crossAx val="954258048"/>
        <c:crosses val="autoZero"/>
        <c:auto val="1"/>
        <c:lblAlgn val="ctr"/>
        <c:lblOffset val="100"/>
        <c:noMultiLvlLbl val="0"/>
      </c:catAx>
      <c:valAx>
        <c:axId val="954258048"/>
        <c:scaling>
          <c:orientation val="minMax"/>
        </c:scaling>
        <c:delete val="1"/>
        <c:axPos val="l"/>
        <c:numFmt formatCode="0.00%" sourceLinked="1"/>
        <c:majorTickMark val="none"/>
        <c:minorTickMark val="none"/>
        <c:tickLblPos val="nextTo"/>
        <c:crossAx val="9542575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Hoja1!$C$2</c:f>
              <c:strCache>
                <c:ptCount val="1"/>
                <c:pt idx="0">
                  <c:v>Promedio PIB</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1-CB1F-481A-9702-CD4CAFBEC7C3}"/>
              </c:ext>
            </c:extLst>
          </c:dPt>
          <c:dPt>
            <c:idx val="1"/>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3-CB1F-481A-9702-CD4CAFBEC7C3}"/>
              </c:ext>
            </c:extLst>
          </c:dPt>
          <c:dPt>
            <c:idx val="2"/>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5-CB1F-481A-9702-CD4CAFBEC7C3}"/>
              </c:ext>
            </c:extLst>
          </c:dPt>
          <c:dPt>
            <c:idx val="3"/>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7-CB1F-481A-9702-CD4CAFBEC7C3}"/>
              </c:ext>
            </c:extLst>
          </c:dPt>
          <c:cat>
            <c:numRef>
              <c:f>Hoja1!$B$3:$B$6</c:f>
              <c:numCache>
                <c:formatCode>General</c:formatCode>
                <c:ptCount val="4"/>
                <c:pt idx="0">
                  <c:v>2025</c:v>
                </c:pt>
                <c:pt idx="1">
                  <c:v>2026</c:v>
                </c:pt>
                <c:pt idx="2">
                  <c:v>2027</c:v>
                </c:pt>
                <c:pt idx="3">
                  <c:v>2030</c:v>
                </c:pt>
              </c:numCache>
            </c:numRef>
          </c:cat>
          <c:val>
            <c:numRef>
              <c:f>Hoja1!$C$3:$C$6</c:f>
              <c:numCache>
                <c:formatCode>0.00%</c:formatCode>
                <c:ptCount val="4"/>
                <c:pt idx="0">
                  <c:v>2.4299999999999999E-2</c:v>
                </c:pt>
                <c:pt idx="1">
                  <c:v>0.02</c:v>
                </c:pt>
                <c:pt idx="2">
                  <c:v>2.12E-2</c:v>
                </c:pt>
                <c:pt idx="3">
                  <c:v>2.29E-2</c:v>
                </c:pt>
              </c:numCache>
            </c:numRef>
          </c:val>
          <c:extLst xmlns:c16r2="http://schemas.microsoft.com/office/drawing/2015/06/chart">
            <c:ext xmlns:c16="http://schemas.microsoft.com/office/drawing/2014/chart" uri="{C3380CC4-5D6E-409C-BE32-E72D297353CC}">
              <c16:uniqueId val="{00000008-CB1F-481A-9702-CD4CAFBEC7C3}"/>
            </c:ext>
          </c:extLst>
        </c:ser>
        <c:dLbls>
          <c:showLegendKey val="0"/>
          <c:showVal val="0"/>
          <c:showCatName val="0"/>
          <c:showSerName val="0"/>
          <c:showPercent val="0"/>
          <c:showBubbleSize val="0"/>
        </c:dLbls>
        <c:gapWidth val="219"/>
        <c:overlap val="-27"/>
        <c:axId val="954259136"/>
        <c:axId val="954259680"/>
      </c:barChart>
      <c:catAx>
        <c:axId val="954259136"/>
        <c:scaling>
          <c:orientation val="minMax"/>
        </c:scaling>
        <c:delete val="1"/>
        <c:axPos val="b"/>
        <c:numFmt formatCode="General" sourceLinked="1"/>
        <c:majorTickMark val="none"/>
        <c:minorTickMark val="none"/>
        <c:tickLblPos val="nextTo"/>
        <c:crossAx val="954259680"/>
        <c:crosses val="autoZero"/>
        <c:auto val="1"/>
        <c:lblAlgn val="ctr"/>
        <c:lblOffset val="100"/>
        <c:noMultiLvlLbl val="0"/>
      </c:catAx>
      <c:valAx>
        <c:axId val="954259680"/>
        <c:scaling>
          <c:orientation val="minMax"/>
          <c:max val="2.5000000000000005E-2"/>
        </c:scaling>
        <c:delete val="1"/>
        <c:axPos val="l"/>
        <c:numFmt formatCode="0.00%" sourceLinked="1"/>
        <c:majorTickMark val="none"/>
        <c:minorTickMark val="none"/>
        <c:tickLblPos val="nextTo"/>
        <c:crossAx val="9542591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Hoja1!$J$71</c:f>
              <c:strCache>
                <c:ptCount val="1"/>
                <c:pt idx="0">
                  <c:v>Tasa Neta Anual (%)</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s-U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Hoja1!$C$72:$C$75</c:f>
              <c:numCache>
                <c:formatCode>General</c:formatCode>
                <c:ptCount val="4"/>
                <c:pt idx="0">
                  <c:v>35</c:v>
                </c:pt>
                <c:pt idx="1">
                  <c:v>91</c:v>
                </c:pt>
                <c:pt idx="2">
                  <c:v>182</c:v>
                </c:pt>
                <c:pt idx="3">
                  <c:v>371</c:v>
                </c:pt>
              </c:numCache>
            </c:numRef>
          </c:cat>
          <c:val>
            <c:numRef>
              <c:f>Hoja1!$J$72:$J$75</c:f>
              <c:numCache>
                <c:formatCode>0.00%</c:formatCode>
                <c:ptCount val="4"/>
                <c:pt idx="0">
                  <c:v>8.6999999999999994E-2</c:v>
                </c:pt>
                <c:pt idx="1">
                  <c:v>8.8999999999999996E-2</c:v>
                </c:pt>
                <c:pt idx="2">
                  <c:v>8.9399999999999993E-2</c:v>
                </c:pt>
                <c:pt idx="3">
                  <c:v>9.2100000000000001E-2</c:v>
                </c:pt>
              </c:numCache>
            </c:numRef>
          </c:val>
          <c:extLst xmlns:c16r2="http://schemas.microsoft.com/office/drawing/2015/06/chart">
            <c:ext xmlns:c16="http://schemas.microsoft.com/office/drawing/2014/chart" uri="{C3380CC4-5D6E-409C-BE32-E72D297353CC}">
              <c16:uniqueId val="{00000000-37A4-4B55-93D1-28E89FEBBAD7}"/>
            </c:ext>
          </c:extLst>
        </c:ser>
        <c:dLbls>
          <c:showLegendKey val="0"/>
          <c:showVal val="0"/>
          <c:showCatName val="0"/>
          <c:showSerName val="0"/>
          <c:showPercent val="0"/>
          <c:showBubbleSize val="0"/>
        </c:dLbls>
        <c:gapWidth val="219"/>
        <c:overlap val="-27"/>
        <c:axId val="954261312"/>
        <c:axId val="955283776"/>
      </c:barChart>
      <c:catAx>
        <c:axId val="95426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UY"/>
          </a:p>
        </c:txPr>
        <c:crossAx val="955283776"/>
        <c:crosses val="autoZero"/>
        <c:auto val="1"/>
        <c:lblAlgn val="ctr"/>
        <c:lblOffset val="100"/>
        <c:noMultiLvlLbl val="0"/>
      </c:catAx>
      <c:valAx>
        <c:axId val="955283776"/>
        <c:scaling>
          <c:orientation val="minMax"/>
        </c:scaling>
        <c:delete val="1"/>
        <c:axPos val="l"/>
        <c:numFmt formatCode="0.00%" sourceLinked="1"/>
        <c:majorTickMark val="none"/>
        <c:minorTickMark val="none"/>
        <c:tickLblPos val="nextTo"/>
        <c:crossAx val="954261312"/>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s-UY"/>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Hoja1!$I$81</c:f>
              <c:strCache>
                <c:ptCount val="1"/>
                <c:pt idx="0">
                  <c:v>Tasa Neta Anual (%)</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s-U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Hoja1!$C$82:$C$85</c:f>
              <c:numCache>
                <c:formatCode>General</c:formatCode>
                <c:ptCount val="4"/>
                <c:pt idx="0">
                  <c:v>31</c:v>
                </c:pt>
                <c:pt idx="1">
                  <c:v>122</c:v>
                </c:pt>
                <c:pt idx="2">
                  <c:v>255</c:v>
                </c:pt>
                <c:pt idx="3">
                  <c:v>339</c:v>
                </c:pt>
              </c:numCache>
            </c:numRef>
          </c:cat>
          <c:val>
            <c:numRef>
              <c:f>Hoja1!$I$82:$I$85</c:f>
              <c:numCache>
                <c:formatCode>0.00%</c:formatCode>
                <c:ptCount val="4"/>
                <c:pt idx="0">
                  <c:v>3.61E-2</c:v>
                </c:pt>
                <c:pt idx="1">
                  <c:v>3.73E-2</c:v>
                </c:pt>
                <c:pt idx="2">
                  <c:v>3.6799999999999999E-2</c:v>
                </c:pt>
                <c:pt idx="3">
                  <c:v>3.6799999999999999E-2</c:v>
                </c:pt>
              </c:numCache>
            </c:numRef>
          </c:val>
          <c:extLst xmlns:c16r2="http://schemas.microsoft.com/office/drawing/2015/06/chart">
            <c:ext xmlns:c16="http://schemas.microsoft.com/office/drawing/2014/chart" uri="{C3380CC4-5D6E-409C-BE32-E72D297353CC}">
              <c16:uniqueId val="{00000000-0963-433D-83E8-08AF914EECAA}"/>
            </c:ext>
          </c:extLst>
        </c:ser>
        <c:dLbls>
          <c:showLegendKey val="0"/>
          <c:showVal val="0"/>
          <c:showCatName val="0"/>
          <c:showSerName val="0"/>
          <c:showPercent val="0"/>
          <c:showBubbleSize val="0"/>
        </c:dLbls>
        <c:gapWidth val="219"/>
        <c:overlap val="-27"/>
        <c:axId val="955288672"/>
        <c:axId val="955287584"/>
      </c:barChart>
      <c:catAx>
        <c:axId val="95528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UY"/>
          </a:p>
        </c:txPr>
        <c:crossAx val="955287584"/>
        <c:crosses val="autoZero"/>
        <c:auto val="1"/>
        <c:lblAlgn val="ctr"/>
        <c:lblOffset val="100"/>
        <c:noMultiLvlLbl val="0"/>
      </c:catAx>
      <c:valAx>
        <c:axId val="955287584"/>
        <c:scaling>
          <c:orientation val="minMax"/>
        </c:scaling>
        <c:delete val="1"/>
        <c:axPos val="l"/>
        <c:numFmt formatCode="0.00%" sourceLinked="1"/>
        <c:majorTickMark val="none"/>
        <c:minorTickMark val="none"/>
        <c:tickLblPos val="nextTo"/>
        <c:crossAx val="955288672"/>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s-UY"/>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Hoja1!$C$19</c:f>
              <c:strCache>
                <c:ptCount val="1"/>
                <c:pt idx="0">
                  <c:v>Promedio Tipo de cambio</c:v>
                </c:pt>
              </c:strCache>
            </c:strRef>
          </c:tx>
          <c:spPr>
            <a:solidFill>
              <a:schemeClr val="accent1"/>
            </a:solidFill>
            <a:ln>
              <a:noFill/>
            </a:ln>
            <a:effectLst/>
          </c:spPr>
          <c:invertIfNegative val="0"/>
          <c:cat>
            <c:numRef>
              <c:f>Hoja1!$B$20:$B$22</c:f>
              <c:numCache>
                <c:formatCode>General</c:formatCode>
                <c:ptCount val="3"/>
                <c:pt idx="0">
                  <c:v>2025</c:v>
                </c:pt>
                <c:pt idx="1">
                  <c:v>2026</c:v>
                </c:pt>
                <c:pt idx="2">
                  <c:v>2027</c:v>
                </c:pt>
              </c:numCache>
            </c:numRef>
          </c:cat>
          <c:val>
            <c:numRef>
              <c:f>Hoja1!$C$20:$C$22</c:f>
              <c:numCache>
                <c:formatCode>_("$"* #,##0.00_);_("$"* \(#,##0.00\);_("$"* "-"??_);_(@_)</c:formatCode>
                <c:ptCount val="3"/>
                <c:pt idx="0">
                  <c:v>42.46</c:v>
                </c:pt>
                <c:pt idx="1">
                  <c:v>43.98</c:v>
                </c:pt>
                <c:pt idx="2">
                  <c:v>45.75</c:v>
                </c:pt>
              </c:numCache>
            </c:numRef>
          </c:val>
          <c:extLst xmlns:c16r2="http://schemas.microsoft.com/office/drawing/2015/06/chart">
            <c:ext xmlns:c16="http://schemas.microsoft.com/office/drawing/2014/chart" uri="{C3380CC4-5D6E-409C-BE32-E72D297353CC}">
              <c16:uniqueId val="{00000000-6667-4A15-B792-7847C50956E0}"/>
            </c:ext>
          </c:extLst>
        </c:ser>
        <c:dLbls>
          <c:showLegendKey val="0"/>
          <c:showVal val="0"/>
          <c:showCatName val="0"/>
          <c:showSerName val="0"/>
          <c:showPercent val="0"/>
          <c:showBubbleSize val="0"/>
        </c:dLbls>
        <c:gapWidth val="219"/>
        <c:overlap val="-27"/>
        <c:axId val="955284320"/>
        <c:axId val="955281600"/>
      </c:barChart>
      <c:catAx>
        <c:axId val="955284320"/>
        <c:scaling>
          <c:orientation val="minMax"/>
        </c:scaling>
        <c:delete val="1"/>
        <c:axPos val="b"/>
        <c:numFmt formatCode="General" sourceLinked="1"/>
        <c:majorTickMark val="none"/>
        <c:minorTickMark val="none"/>
        <c:tickLblPos val="nextTo"/>
        <c:crossAx val="955281600"/>
        <c:crosses val="autoZero"/>
        <c:auto val="1"/>
        <c:lblAlgn val="ctr"/>
        <c:lblOffset val="100"/>
        <c:noMultiLvlLbl val="0"/>
      </c:catAx>
      <c:valAx>
        <c:axId val="955281600"/>
        <c:scaling>
          <c:orientation val="minMax"/>
        </c:scaling>
        <c:delete val="1"/>
        <c:axPos val="l"/>
        <c:numFmt formatCode="_(&quot;$&quot;* #,##0.00_);_(&quot;$&quot;* \(#,##0.00\);_(&quot;$&quot;* &quot;-&quot;??_);_(@_)" sourceLinked="1"/>
        <c:majorTickMark val="none"/>
        <c:minorTickMark val="none"/>
        <c:tickLblPos val="nextTo"/>
        <c:crossAx val="9552843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Hoja1!$C$38</c:f>
              <c:strCache>
                <c:ptCount val="1"/>
                <c:pt idx="0">
                  <c:v>Promedio Tasa de Políticia Monetaria</c:v>
                </c:pt>
              </c:strCache>
            </c:strRef>
          </c:tx>
          <c:spPr>
            <a:solidFill>
              <a:schemeClr val="accent6">
                <a:lumMod val="75000"/>
              </a:schemeClr>
            </a:solidFill>
            <a:ln>
              <a:noFill/>
            </a:ln>
            <a:effectLst/>
          </c:spPr>
          <c:invertIfNegative val="0"/>
          <c:cat>
            <c:numRef>
              <c:f>Hoja1!$B$39:$B$42</c:f>
              <c:numCache>
                <c:formatCode>General</c:formatCode>
                <c:ptCount val="4"/>
                <c:pt idx="0">
                  <c:v>2025</c:v>
                </c:pt>
                <c:pt idx="1">
                  <c:v>2026</c:v>
                </c:pt>
                <c:pt idx="2">
                  <c:v>2027</c:v>
                </c:pt>
                <c:pt idx="3">
                  <c:v>2030</c:v>
                </c:pt>
              </c:numCache>
            </c:numRef>
          </c:cat>
          <c:val>
            <c:numRef>
              <c:f>Hoja1!$C$39:$C$42</c:f>
              <c:numCache>
                <c:formatCode>0.00%</c:formatCode>
                <c:ptCount val="4"/>
                <c:pt idx="0">
                  <c:v>9.1700000000000004E-2</c:v>
                </c:pt>
                <c:pt idx="1">
                  <c:v>8.7900000000000006E-2</c:v>
                </c:pt>
                <c:pt idx="2">
                  <c:v>8.5599999999999996E-2</c:v>
                </c:pt>
                <c:pt idx="3">
                  <c:v>7.8100000000000003E-2</c:v>
                </c:pt>
              </c:numCache>
            </c:numRef>
          </c:val>
          <c:extLst xmlns:c16r2="http://schemas.microsoft.com/office/drawing/2015/06/chart">
            <c:ext xmlns:c16="http://schemas.microsoft.com/office/drawing/2014/chart" uri="{C3380CC4-5D6E-409C-BE32-E72D297353CC}">
              <c16:uniqueId val="{00000000-8605-41F2-8AB5-52A936888B24}"/>
            </c:ext>
          </c:extLst>
        </c:ser>
        <c:dLbls>
          <c:showLegendKey val="0"/>
          <c:showVal val="0"/>
          <c:showCatName val="0"/>
          <c:showSerName val="0"/>
          <c:showPercent val="0"/>
          <c:showBubbleSize val="0"/>
        </c:dLbls>
        <c:gapWidth val="219"/>
        <c:overlap val="-27"/>
        <c:axId val="955286496"/>
        <c:axId val="955287040"/>
      </c:barChart>
      <c:catAx>
        <c:axId val="955286496"/>
        <c:scaling>
          <c:orientation val="minMax"/>
        </c:scaling>
        <c:delete val="1"/>
        <c:axPos val="b"/>
        <c:numFmt formatCode="General" sourceLinked="1"/>
        <c:majorTickMark val="none"/>
        <c:minorTickMark val="none"/>
        <c:tickLblPos val="nextTo"/>
        <c:crossAx val="955287040"/>
        <c:crosses val="autoZero"/>
        <c:auto val="1"/>
        <c:lblAlgn val="ctr"/>
        <c:lblOffset val="100"/>
        <c:noMultiLvlLbl val="0"/>
      </c:catAx>
      <c:valAx>
        <c:axId val="955287040"/>
        <c:scaling>
          <c:orientation val="minMax"/>
        </c:scaling>
        <c:delete val="1"/>
        <c:axPos val="l"/>
        <c:numFmt formatCode="0.00%" sourceLinked="1"/>
        <c:majorTickMark val="none"/>
        <c:minorTickMark val="none"/>
        <c:tickLblPos val="nextTo"/>
        <c:crossAx val="955286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Hoja1!$C$54</c:f>
              <c:strCache>
                <c:ptCount val="1"/>
                <c:pt idx="0">
                  <c:v>Promedio Inflación</c:v>
                </c:pt>
              </c:strCache>
            </c:strRef>
          </c:tx>
          <c:spPr>
            <a:solidFill>
              <a:schemeClr val="bg1"/>
            </a:solidFill>
            <a:ln>
              <a:noFill/>
            </a:ln>
            <a:effectLst/>
          </c:spPr>
          <c:invertIfNegative val="0"/>
          <c:cat>
            <c:numRef>
              <c:f>Hoja1!$B$55:$B$58</c:f>
              <c:numCache>
                <c:formatCode>General</c:formatCode>
                <c:ptCount val="4"/>
                <c:pt idx="0">
                  <c:v>2025</c:v>
                </c:pt>
                <c:pt idx="1">
                  <c:v>2026</c:v>
                </c:pt>
                <c:pt idx="2">
                  <c:v>2027</c:v>
                </c:pt>
                <c:pt idx="3">
                  <c:v>2030</c:v>
                </c:pt>
              </c:numCache>
            </c:numRef>
          </c:cat>
          <c:val>
            <c:numRef>
              <c:f>Hoja1!$C$55:$C$58</c:f>
              <c:numCache>
                <c:formatCode>0.00%</c:formatCode>
                <c:ptCount val="4"/>
                <c:pt idx="0">
                  <c:v>0.05</c:v>
                </c:pt>
                <c:pt idx="1">
                  <c:v>5.2999999999999999E-2</c:v>
                </c:pt>
                <c:pt idx="2">
                  <c:v>5.2299999999999999E-2</c:v>
                </c:pt>
                <c:pt idx="3">
                  <c:v>0.05</c:v>
                </c:pt>
              </c:numCache>
            </c:numRef>
          </c:val>
          <c:extLst xmlns:c16r2="http://schemas.microsoft.com/office/drawing/2015/06/chart">
            <c:ext xmlns:c16="http://schemas.microsoft.com/office/drawing/2014/chart" uri="{C3380CC4-5D6E-409C-BE32-E72D297353CC}">
              <c16:uniqueId val="{00000000-760A-4709-9B38-E4DF33BC0BBA}"/>
            </c:ext>
          </c:extLst>
        </c:ser>
        <c:dLbls>
          <c:showLegendKey val="0"/>
          <c:showVal val="0"/>
          <c:showCatName val="0"/>
          <c:showSerName val="0"/>
          <c:showPercent val="0"/>
          <c:showBubbleSize val="0"/>
        </c:dLbls>
        <c:gapWidth val="219"/>
        <c:overlap val="-27"/>
        <c:axId val="955288128"/>
        <c:axId val="955282688"/>
      </c:barChart>
      <c:catAx>
        <c:axId val="955288128"/>
        <c:scaling>
          <c:orientation val="minMax"/>
        </c:scaling>
        <c:delete val="1"/>
        <c:axPos val="b"/>
        <c:numFmt formatCode="General" sourceLinked="1"/>
        <c:majorTickMark val="none"/>
        <c:minorTickMark val="none"/>
        <c:tickLblPos val="nextTo"/>
        <c:crossAx val="955282688"/>
        <c:crosses val="autoZero"/>
        <c:auto val="1"/>
        <c:lblAlgn val="ctr"/>
        <c:lblOffset val="100"/>
        <c:noMultiLvlLbl val="0"/>
      </c:catAx>
      <c:valAx>
        <c:axId val="955282688"/>
        <c:scaling>
          <c:orientation val="minMax"/>
        </c:scaling>
        <c:delete val="1"/>
        <c:axPos val="l"/>
        <c:numFmt formatCode="0.00%" sourceLinked="1"/>
        <c:majorTickMark val="none"/>
        <c:minorTickMark val="none"/>
        <c:tickLblPos val="nextTo"/>
        <c:crossAx val="9552881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Hoja1!$C$2</c:f>
              <c:strCache>
                <c:ptCount val="1"/>
                <c:pt idx="0">
                  <c:v>Promedio PIB</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1-39EB-4029-BD1E-83E3346AD20E}"/>
              </c:ext>
            </c:extLst>
          </c:dPt>
          <c:dPt>
            <c:idx val="1"/>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3-39EB-4029-BD1E-83E3346AD20E}"/>
              </c:ext>
            </c:extLst>
          </c:dPt>
          <c:dPt>
            <c:idx val="2"/>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5-39EB-4029-BD1E-83E3346AD20E}"/>
              </c:ext>
            </c:extLst>
          </c:dPt>
          <c:dPt>
            <c:idx val="3"/>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7-39EB-4029-BD1E-83E3346AD20E}"/>
              </c:ext>
            </c:extLst>
          </c:dPt>
          <c:cat>
            <c:numRef>
              <c:f>Hoja1!$B$3:$B$6</c:f>
              <c:numCache>
                <c:formatCode>General</c:formatCode>
                <c:ptCount val="4"/>
                <c:pt idx="0">
                  <c:v>2025</c:v>
                </c:pt>
                <c:pt idx="1">
                  <c:v>2026</c:v>
                </c:pt>
                <c:pt idx="2">
                  <c:v>2027</c:v>
                </c:pt>
                <c:pt idx="3">
                  <c:v>2030</c:v>
                </c:pt>
              </c:numCache>
            </c:numRef>
          </c:cat>
          <c:val>
            <c:numRef>
              <c:f>Hoja1!$C$3:$C$6</c:f>
              <c:numCache>
                <c:formatCode>0.00%</c:formatCode>
                <c:ptCount val="4"/>
                <c:pt idx="0">
                  <c:v>2.4299999999999999E-2</c:v>
                </c:pt>
                <c:pt idx="1">
                  <c:v>0.02</c:v>
                </c:pt>
                <c:pt idx="2">
                  <c:v>2.12E-2</c:v>
                </c:pt>
                <c:pt idx="3">
                  <c:v>2.29E-2</c:v>
                </c:pt>
              </c:numCache>
            </c:numRef>
          </c:val>
          <c:extLst xmlns:c16r2="http://schemas.microsoft.com/office/drawing/2015/06/chart">
            <c:ext xmlns:c16="http://schemas.microsoft.com/office/drawing/2014/chart" uri="{C3380CC4-5D6E-409C-BE32-E72D297353CC}">
              <c16:uniqueId val="{00000008-39EB-4029-BD1E-83E3346AD20E}"/>
            </c:ext>
          </c:extLst>
        </c:ser>
        <c:dLbls>
          <c:showLegendKey val="0"/>
          <c:showVal val="0"/>
          <c:showCatName val="0"/>
          <c:showSerName val="0"/>
          <c:showPercent val="0"/>
          <c:showBubbleSize val="0"/>
        </c:dLbls>
        <c:gapWidth val="219"/>
        <c:overlap val="-27"/>
        <c:axId val="955282144"/>
        <c:axId val="955283232"/>
      </c:barChart>
      <c:catAx>
        <c:axId val="955282144"/>
        <c:scaling>
          <c:orientation val="minMax"/>
        </c:scaling>
        <c:delete val="1"/>
        <c:axPos val="b"/>
        <c:numFmt formatCode="General" sourceLinked="1"/>
        <c:majorTickMark val="none"/>
        <c:minorTickMark val="none"/>
        <c:tickLblPos val="nextTo"/>
        <c:crossAx val="955283232"/>
        <c:crosses val="autoZero"/>
        <c:auto val="1"/>
        <c:lblAlgn val="ctr"/>
        <c:lblOffset val="100"/>
        <c:noMultiLvlLbl val="0"/>
      </c:catAx>
      <c:valAx>
        <c:axId val="955283232"/>
        <c:scaling>
          <c:orientation val="minMax"/>
          <c:max val="2.5000000000000005E-2"/>
        </c:scaling>
        <c:delete val="1"/>
        <c:axPos val="l"/>
        <c:numFmt formatCode="0.00%" sourceLinked="1"/>
        <c:majorTickMark val="none"/>
        <c:minorTickMark val="none"/>
        <c:tickLblPos val="nextTo"/>
        <c:crossAx val="9552821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Hoja1!$C$19</c:f>
              <c:strCache>
                <c:ptCount val="1"/>
                <c:pt idx="0">
                  <c:v>Promedio Tipo de cambio</c:v>
                </c:pt>
              </c:strCache>
            </c:strRef>
          </c:tx>
          <c:spPr>
            <a:solidFill>
              <a:schemeClr val="accent1"/>
            </a:solidFill>
            <a:ln>
              <a:noFill/>
            </a:ln>
            <a:effectLst/>
          </c:spPr>
          <c:invertIfNegative val="0"/>
          <c:dLbls>
            <c:dLbl>
              <c:idx val="2"/>
              <c:layout>
                <c:manualLayout>
                  <c:x val="2.4736482254542361E-7"/>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146-4085-B30E-89D77C3AF761}"/>
                </c:ext>
                <c:ext xmlns:c15="http://schemas.microsoft.com/office/drawing/2012/chart" uri="{CE6537A1-D6FC-4f65-9D91-7224C49458BB}">
                  <c15:layout>
                    <c:manualLayout>
                      <c:w val="0.25437019431990998"/>
                      <c:h val="0.20907865198171083"/>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Hoja1!$B$20:$B$22</c:f>
              <c:numCache>
                <c:formatCode>General</c:formatCode>
                <c:ptCount val="3"/>
                <c:pt idx="0">
                  <c:v>2025</c:v>
                </c:pt>
                <c:pt idx="1">
                  <c:v>2026</c:v>
                </c:pt>
                <c:pt idx="2">
                  <c:v>2027</c:v>
                </c:pt>
              </c:numCache>
            </c:numRef>
          </c:cat>
          <c:val>
            <c:numRef>
              <c:f>Hoja1!$C$20:$C$22</c:f>
              <c:numCache>
                <c:formatCode>_("$"* #,##0.00_);_("$"* \(#,##0.00\);_("$"* "-"??_);_(@_)</c:formatCode>
                <c:ptCount val="3"/>
                <c:pt idx="0">
                  <c:v>42.46</c:v>
                </c:pt>
                <c:pt idx="1">
                  <c:v>43.98</c:v>
                </c:pt>
                <c:pt idx="2">
                  <c:v>45.75</c:v>
                </c:pt>
              </c:numCache>
            </c:numRef>
          </c:val>
          <c:extLst xmlns:c16r2="http://schemas.microsoft.com/office/drawing/2015/06/chart">
            <c:ext xmlns:c16="http://schemas.microsoft.com/office/drawing/2014/chart" uri="{C3380CC4-5D6E-409C-BE32-E72D297353CC}">
              <c16:uniqueId val="{00000003-3146-4085-B30E-89D77C3AF761}"/>
            </c:ext>
          </c:extLst>
        </c:ser>
        <c:dLbls>
          <c:showLegendKey val="0"/>
          <c:showVal val="0"/>
          <c:showCatName val="0"/>
          <c:showSerName val="0"/>
          <c:showPercent val="0"/>
          <c:showBubbleSize val="0"/>
        </c:dLbls>
        <c:gapWidth val="219"/>
        <c:overlap val="-27"/>
        <c:axId val="944875504"/>
        <c:axId val="944874960"/>
      </c:barChart>
      <c:catAx>
        <c:axId val="94487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4960"/>
        <c:crosses val="autoZero"/>
        <c:auto val="1"/>
        <c:lblAlgn val="ctr"/>
        <c:lblOffset val="100"/>
        <c:noMultiLvlLbl val="0"/>
      </c:catAx>
      <c:valAx>
        <c:axId val="944874960"/>
        <c:scaling>
          <c:orientation val="minMax"/>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55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Hoja1!$C$38</c:f>
              <c:strCache>
                <c:ptCount val="1"/>
                <c:pt idx="0">
                  <c:v>Promedio Tasa de Políticia Monetaria</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Hoja1!$B$39:$B$42</c:f>
              <c:numCache>
                <c:formatCode>General</c:formatCode>
                <c:ptCount val="4"/>
                <c:pt idx="0">
                  <c:v>2025</c:v>
                </c:pt>
                <c:pt idx="1">
                  <c:v>2026</c:v>
                </c:pt>
                <c:pt idx="2">
                  <c:v>2027</c:v>
                </c:pt>
                <c:pt idx="3">
                  <c:v>2030</c:v>
                </c:pt>
              </c:numCache>
            </c:numRef>
          </c:cat>
          <c:val>
            <c:numRef>
              <c:f>Hoja1!$C$39:$C$42</c:f>
              <c:numCache>
                <c:formatCode>0.00%</c:formatCode>
                <c:ptCount val="4"/>
                <c:pt idx="0">
                  <c:v>9.1700000000000004E-2</c:v>
                </c:pt>
                <c:pt idx="1">
                  <c:v>8.7900000000000006E-2</c:v>
                </c:pt>
                <c:pt idx="2">
                  <c:v>8.5599999999999996E-2</c:v>
                </c:pt>
                <c:pt idx="3">
                  <c:v>7.8100000000000003E-2</c:v>
                </c:pt>
              </c:numCache>
            </c:numRef>
          </c:val>
          <c:extLst xmlns:c16r2="http://schemas.microsoft.com/office/drawing/2015/06/chart">
            <c:ext xmlns:c16="http://schemas.microsoft.com/office/drawing/2014/chart" uri="{C3380CC4-5D6E-409C-BE32-E72D297353CC}">
              <c16:uniqueId val="{00000000-4C73-4C6B-9CEE-407D4F294D90}"/>
            </c:ext>
          </c:extLst>
        </c:ser>
        <c:dLbls>
          <c:showLegendKey val="0"/>
          <c:showVal val="0"/>
          <c:showCatName val="0"/>
          <c:showSerName val="0"/>
          <c:showPercent val="0"/>
          <c:showBubbleSize val="0"/>
        </c:dLbls>
        <c:gapWidth val="219"/>
        <c:overlap val="-27"/>
        <c:axId val="944879312"/>
        <c:axId val="944876048"/>
      </c:barChart>
      <c:catAx>
        <c:axId val="944879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6048"/>
        <c:crosses val="autoZero"/>
        <c:auto val="1"/>
        <c:lblAlgn val="ctr"/>
        <c:lblOffset val="100"/>
        <c:noMultiLvlLbl val="0"/>
      </c:catAx>
      <c:valAx>
        <c:axId val="94487604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931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Hoja1!$C$54</c:f>
              <c:strCache>
                <c:ptCount val="1"/>
                <c:pt idx="0">
                  <c:v>Promedio Inflación</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Hoja1!$B$55:$B$58</c:f>
              <c:numCache>
                <c:formatCode>General</c:formatCode>
                <c:ptCount val="4"/>
                <c:pt idx="0">
                  <c:v>2025</c:v>
                </c:pt>
                <c:pt idx="1">
                  <c:v>2026</c:v>
                </c:pt>
                <c:pt idx="2">
                  <c:v>2027</c:v>
                </c:pt>
                <c:pt idx="3">
                  <c:v>2030</c:v>
                </c:pt>
              </c:numCache>
            </c:numRef>
          </c:cat>
          <c:val>
            <c:numRef>
              <c:f>Hoja1!$C$55:$C$58</c:f>
              <c:numCache>
                <c:formatCode>0.00%</c:formatCode>
                <c:ptCount val="4"/>
                <c:pt idx="0">
                  <c:v>0.05</c:v>
                </c:pt>
                <c:pt idx="1">
                  <c:v>5.2999999999999999E-2</c:v>
                </c:pt>
                <c:pt idx="2">
                  <c:v>5.2299999999999999E-2</c:v>
                </c:pt>
                <c:pt idx="3">
                  <c:v>0.05</c:v>
                </c:pt>
              </c:numCache>
            </c:numRef>
          </c:val>
          <c:extLst xmlns:c16r2="http://schemas.microsoft.com/office/drawing/2015/06/chart">
            <c:ext xmlns:c16="http://schemas.microsoft.com/office/drawing/2014/chart" uri="{C3380CC4-5D6E-409C-BE32-E72D297353CC}">
              <c16:uniqueId val="{00000000-ED24-4663-9B58-00283A288AE3}"/>
            </c:ext>
          </c:extLst>
        </c:ser>
        <c:dLbls>
          <c:showLegendKey val="0"/>
          <c:showVal val="0"/>
          <c:showCatName val="0"/>
          <c:showSerName val="0"/>
          <c:showPercent val="0"/>
          <c:showBubbleSize val="0"/>
        </c:dLbls>
        <c:gapWidth val="219"/>
        <c:overlap val="-27"/>
        <c:axId val="944877136"/>
        <c:axId val="944877680"/>
      </c:barChart>
      <c:catAx>
        <c:axId val="944877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7680"/>
        <c:crosses val="autoZero"/>
        <c:auto val="1"/>
        <c:lblAlgn val="ctr"/>
        <c:lblOffset val="100"/>
        <c:noMultiLvlLbl val="0"/>
      </c:catAx>
      <c:valAx>
        <c:axId val="94487768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UY"/>
          </a:p>
        </c:txPr>
        <c:crossAx val="9448771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Hoja1!$C$19</c:f>
              <c:strCache>
                <c:ptCount val="1"/>
                <c:pt idx="0">
                  <c:v>Promedio Tipo de cambio</c:v>
                </c:pt>
              </c:strCache>
            </c:strRef>
          </c:tx>
          <c:spPr>
            <a:solidFill>
              <a:schemeClr val="accent1"/>
            </a:solidFill>
            <a:ln>
              <a:noFill/>
            </a:ln>
            <a:effectLst/>
          </c:spPr>
          <c:invertIfNegative val="0"/>
          <c:cat>
            <c:numRef>
              <c:f>Hoja1!$B$20:$B$22</c:f>
              <c:numCache>
                <c:formatCode>General</c:formatCode>
                <c:ptCount val="3"/>
                <c:pt idx="0">
                  <c:v>2025</c:v>
                </c:pt>
                <c:pt idx="1">
                  <c:v>2026</c:v>
                </c:pt>
                <c:pt idx="2">
                  <c:v>2027</c:v>
                </c:pt>
              </c:numCache>
            </c:numRef>
          </c:cat>
          <c:val>
            <c:numRef>
              <c:f>Hoja1!$C$20:$C$22</c:f>
              <c:numCache>
                <c:formatCode>_("$"* #,##0.00_);_("$"* \(#,##0.00\);_("$"* "-"??_);_(@_)</c:formatCode>
                <c:ptCount val="3"/>
                <c:pt idx="0">
                  <c:v>42.46</c:v>
                </c:pt>
                <c:pt idx="1">
                  <c:v>43.98</c:v>
                </c:pt>
                <c:pt idx="2">
                  <c:v>45.75</c:v>
                </c:pt>
              </c:numCache>
            </c:numRef>
          </c:val>
          <c:extLst xmlns:c16r2="http://schemas.microsoft.com/office/drawing/2015/06/chart">
            <c:ext xmlns:c16="http://schemas.microsoft.com/office/drawing/2014/chart" uri="{C3380CC4-5D6E-409C-BE32-E72D297353CC}">
              <c16:uniqueId val="{00000000-9E2F-40FF-920B-56A13096FE40}"/>
            </c:ext>
          </c:extLst>
        </c:ser>
        <c:dLbls>
          <c:showLegendKey val="0"/>
          <c:showVal val="0"/>
          <c:showCatName val="0"/>
          <c:showSerName val="0"/>
          <c:showPercent val="0"/>
          <c:showBubbleSize val="0"/>
        </c:dLbls>
        <c:gapWidth val="219"/>
        <c:overlap val="-27"/>
        <c:axId val="944878224"/>
        <c:axId val="944880944"/>
      </c:barChart>
      <c:catAx>
        <c:axId val="944878224"/>
        <c:scaling>
          <c:orientation val="minMax"/>
        </c:scaling>
        <c:delete val="1"/>
        <c:axPos val="b"/>
        <c:numFmt formatCode="General" sourceLinked="1"/>
        <c:majorTickMark val="none"/>
        <c:minorTickMark val="none"/>
        <c:tickLblPos val="nextTo"/>
        <c:crossAx val="944880944"/>
        <c:crosses val="autoZero"/>
        <c:auto val="1"/>
        <c:lblAlgn val="ctr"/>
        <c:lblOffset val="100"/>
        <c:noMultiLvlLbl val="0"/>
      </c:catAx>
      <c:valAx>
        <c:axId val="944880944"/>
        <c:scaling>
          <c:orientation val="minMax"/>
        </c:scaling>
        <c:delete val="1"/>
        <c:axPos val="l"/>
        <c:numFmt formatCode="_(&quot;$&quot;* #,##0.00_);_(&quot;$&quot;* \(#,##0.00\);_(&quot;$&quot;* &quot;-&quot;??_);_(@_)" sourceLinked="1"/>
        <c:majorTickMark val="none"/>
        <c:minorTickMark val="none"/>
        <c:tickLblPos val="nextTo"/>
        <c:crossAx val="944878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Hoja1!$C$38</c:f>
              <c:strCache>
                <c:ptCount val="1"/>
                <c:pt idx="0">
                  <c:v>Promedio Tasa de Políticia Monetaria</c:v>
                </c:pt>
              </c:strCache>
            </c:strRef>
          </c:tx>
          <c:spPr>
            <a:solidFill>
              <a:schemeClr val="accent6">
                <a:lumMod val="75000"/>
              </a:schemeClr>
            </a:solidFill>
            <a:ln>
              <a:noFill/>
            </a:ln>
            <a:effectLst/>
          </c:spPr>
          <c:invertIfNegative val="0"/>
          <c:cat>
            <c:numRef>
              <c:f>Hoja1!$B$39:$B$42</c:f>
              <c:numCache>
                <c:formatCode>General</c:formatCode>
                <c:ptCount val="4"/>
                <c:pt idx="0">
                  <c:v>2025</c:v>
                </c:pt>
                <c:pt idx="1">
                  <c:v>2026</c:v>
                </c:pt>
                <c:pt idx="2">
                  <c:v>2027</c:v>
                </c:pt>
                <c:pt idx="3">
                  <c:v>2030</c:v>
                </c:pt>
              </c:numCache>
            </c:numRef>
          </c:cat>
          <c:val>
            <c:numRef>
              <c:f>Hoja1!$C$39:$C$42</c:f>
              <c:numCache>
                <c:formatCode>0.00%</c:formatCode>
                <c:ptCount val="4"/>
                <c:pt idx="0">
                  <c:v>9.1700000000000004E-2</c:v>
                </c:pt>
                <c:pt idx="1">
                  <c:v>8.7900000000000006E-2</c:v>
                </c:pt>
                <c:pt idx="2">
                  <c:v>8.5599999999999996E-2</c:v>
                </c:pt>
                <c:pt idx="3">
                  <c:v>7.8100000000000003E-2</c:v>
                </c:pt>
              </c:numCache>
            </c:numRef>
          </c:val>
          <c:extLst xmlns:c16r2="http://schemas.microsoft.com/office/drawing/2015/06/chart">
            <c:ext xmlns:c16="http://schemas.microsoft.com/office/drawing/2014/chart" uri="{C3380CC4-5D6E-409C-BE32-E72D297353CC}">
              <c16:uniqueId val="{00000000-6373-4F8D-8BF3-7CB468BAAE32}"/>
            </c:ext>
          </c:extLst>
        </c:ser>
        <c:dLbls>
          <c:showLegendKey val="0"/>
          <c:showVal val="0"/>
          <c:showCatName val="0"/>
          <c:showSerName val="0"/>
          <c:showPercent val="0"/>
          <c:showBubbleSize val="0"/>
        </c:dLbls>
        <c:gapWidth val="219"/>
        <c:overlap val="-27"/>
        <c:axId val="944873872"/>
        <c:axId val="954261856"/>
      </c:barChart>
      <c:catAx>
        <c:axId val="944873872"/>
        <c:scaling>
          <c:orientation val="minMax"/>
        </c:scaling>
        <c:delete val="1"/>
        <c:axPos val="b"/>
        <c:numFmt formatCode="General" sourceLinked="1"/>
        <c:majorTickMark val="none"/>
        <c:minorTickMark val="none"/>
        <c:tickLblPos val="nextTo"/>
        <c:crossAx val="954261856"/>
        <c:crosses val="autoZero"/>
        <c:auto val="1"/>
        <c:lblAlgn val="ctr"/>
        <c:lblOffset val="100"/>
        <c:noMultiLvlLbl val="0"/>
      </c:catAx>
      <c:valAx>
        <c:axId val="954261856"/>
        <c:scaling>
          <c:orientation val="minMax"/>
        </c:scaling>
        <c:delete val="1"/>
        <c:axPos val="l"/>
        <c:numFmt formatCode="0.00%" sourceLinked="1"/>
        <c:majorTickMark val="none"/>
        <c:minorTickMark val="none"/>
        <c:tickLblPos val="nextTo"/>
        <c:crossAx val="9448738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Hoja1!$C$54</c:f>
              <c:strCache>
                <c:ptCount val="1"/>
                <c:pt idx="0">
                  <c:v>Promedio Inflación</c:v>
                </c:pt>
              </c:strCache>
            </c:strRef>
          </c:tx>
          <c:spPr>
            <a:solidFill>
              <a:schemeClr val="bg1"/>
            </a:solidFill>
            <a:ln>
              <a:noFill/>
            </a:ln>
            <a:effectLst/>
          </c:spPr>
          <c:invertIfNegative val="0"/>
          <c:cat>
            <c:numRef>
              <c:f>Hoja1!$B$55:$B$58</c:f>
              <c:numCache>
                <c:formatCode>General</c:formatCode>
                <c:ptCount val="4"/>
                <c:pt idx="0">
                  <c:v>2025</c:v>
                </c:pt>
                <c:pt idx="1">
                  <c:v>2026</c:v>
                </c:pt>
                <c:pt idx="2">
                  <c:v>2027</c:v>
                </c:pt>
                <c:pt idx="3">
                  <c:v>2030</c:v>
                </c:pt>
              </c:numCache>
            </c:numRef>
          </c:cat>
          <c:val>
            <c:numRef>
              <c:f>Hoja1!$C$55:$C$58</c:f>
              <c:numCache>
                <c:formatCode>0.00%</c:formatCode>
                <c:ptCount val="4"/>
                <c:pt idx="0">
                  <c:v>0.05</c:v>
                </c:pt>
                <c:pt idx="1">
                  <c:v>5.2999999999999999E-2</c:v>
                </c:pt>
                <c:pt idx="2">
                  <c:v>5.2299999999999999E-2</c:v>
                </c:pt>
                <c:pt idx="3">
                  <c:v>0.05</c:v>
                </c:pt>
              </c:numCache>
            </c:numRef>
          </c:val>
          <c:extLst xmlns:c16r2="http://schemas.microsoft.com/office/drawing/2015/06/chart">
            <c:ext xmlns:c16="http://schemas.microsoft.com/office/drawing/2014/chart" uri="{C3380CC4-5D6E-409C-BE32-E72D297353CC}">
              <c16:uniqueId val="{00000000-E10A-4581-AD6A-C989F075F03F}"/>
            </c:ext>
          </c:extLst>
        </c:ser>
        <c:dLbls>
          <c:showLegendKey val="0"/>
          <c:showVal val="0"/>
          <c:showCatName val="0"/>
          <c:showSerName val="0"/>
          <c:showPercent val="0"/>
          <c:showBubbleSize val="0"/>
        </c:dLbls>
        <c:gapWidth val="219"/>
        <c:overlap val="-27"/>
        <c:axId val="954260224"/>
        <c:axId val="954262400"/>
      </c:barChart>
      <c:catAx>
        <c:axId val="954260224"/>
        <c:scaling>
          <c:orientation val="minMax"/>
        </c:scaling>
        <c:delete val="1"/>
        <c:axPos val="b"/>
        <c:numFmt formatCode="General" sourceLinked="1"/>
        <c:majorTickMark val="none"/>
        <c:minorTickMark val="none"/>
        <c:tickLblPos val="nextTo"/>
        <c:crossAx val="954262400"/>
        <c:crosses val="autoZero"/>
        <c:auto val="1"/>
        <c:lblAlgn val="ctr"/>
        <c:lblOffset val="100"/>
        <c:noMultiLvlLbl val="0"/>
      </c:catAx>
      <c:valAx>
        <c:axId val="954262400"/>
        <c:scaling>
          <c:orientation val="minMax"/>
        </c:scaling>
        <c:delete val="1"/>
        <c:axPos val="l"/>
        <c:numFmt formatCode="0.00%" sourceLinked="1"/>
        <c:majorTickMark val="none"/>
        <c:minorTickMark val="none"/>
        <c:tickLblPos val="nextTo"/>
        <c:crossAx val="9542602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Hoja1!$C$2</c:f>
              <c:strCache>
                <c:ptCount val="1"/>
                <c:pt idx="0">
                  <c:v>Promedio PIB</c:v>
                </c:pt>
              </c:strCache>
            </c:strRef>
          </c:tx>
          <c:spPr>
            <a:solidFill>
              <a:schemeClr val="bg2">
                <a:lumMod val="75000"/>
              </a:schemeClr>
            </a:solidFill>
            <a:ln>
              <a:noFill/>
            </a:ln>
            <a:effectLst/>
          </c:spPr>
          <c:invertIfNegative val="0"/>
          <c:dPt>
            <c:idx val="0"/>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1-F010-4A26-8E5E-5435457BC77B}"/>
              </c:ext>
            </c:extLst>
          </c:dPt>
          <c:dPt>
            <c:idx val="1"/>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3-F010-4A26-8E5E-5435457BC77B}"/>
              </c:ext>
            </c:extLst>
          </c:dPt>
          <c:dPt>
            <c:idx val="2"/>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5-F010-4A26-8E5E-5435457BC77B}"/>
              </c:ext>
            </c:extLst>
          </c:dPt>
          <c:dPt>
            <c:idx val="3"/>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07-F010-4A26-8E5E-5435457BC77B}"/>
              </c:ext>
            </c:extLst>
          </c:dPt>
          <c:cat>
            <c:numRef>
              <c:f>Hoja1!$B$3:$B$6</c:f>
              <c:numCache>
                <c:formatCode>General</c:formatCode>
                <c:ptCount val="4"/>
                <c:pt idx="0">
                  <c:v>2025</c:v>
                </c:pt>
                <c:pt idx="1">
                  <c:v>2026</c:v>
                </c:pt>
                <c:pt idx="2">
                  <c:v>2027</c:v>
                </c:pt>
                <c:pt idx="3">
                  <c:v>2030</c:v>
                </c:pt>
              </c:numCache>
            </c:numRef>
          </c:cat>
          <c:val>
            <c:numRef>
              <c:f>Hoja1!$C$3:$C$6</c:f>
              <c:numCache>
                <c:formatCode>0.00%</c:formatCode>
                <c:ptCount val="4"/>
                <c:pt idx="0">
                  <c:v>2.4299999999999999E-2</c:v>
                </c:pt>
                <c:pt idx="1">
                  <c:v>0.02</c:v>
                </c:pt>
                <c:pt idx="2">
                  <c:v>2.12E-2</c:v>
                </c:pt>
                <c:pt idx="3">
                  <c:v>2.29E-2</c:v>
                </c:pt>
              </c:numCache>
            </c:numRef>
          </c:val>
          <c:extLst xmlns:c16r2="http://schemas.microsoft.com/office/drawing/2015/06/chart">
            <c:ext xmlns:c16="http://schemas.microsoft.com/office/drawing/2014/chart" uri="{C3380CC4-5D6E-409C-BE32-E72D297353CC}">
              <c16:uniqueId val="{00000008-F010-4A26-8E5E-5435457BC77B}"/>
            </c:ext>
          </c:extLst>
        </c:ser>
        <c:dLbls>
          <c:showLegendKey val="0"/>
          <c:showVal val="0"/>
          <c:showCatName val="0"/>
          <c:showSerName val="0"/>
          <c:showPercent val="0"/>
          <c:showBubbleSize val="0"/>
        </c:dLbls>
        <c:gapWidth val="219"/>
        <c:overlap val="-27"/>
        <c:axId val="954260768"/>
        <c:axId val="954262944"/>
      </c:barChart>
      <c:catAx>
        <c:axId val="954260768"/>
        <c:scaling>
          <c:orientation val="minMax"/>
        </c:scaling>
        <c:delete val="1"/>
        <c:axPos val="b"/>
        <c:numFmt formatCode="General" sourceLinked="1"/>
        <c:majorTickMark val="none"/>
        <c:minorTickMark val="none"/>
        <c:tickLblPos val="nextTo"/>
        <c:crossAx val="954262944"/>
        <c:crosses val="autoZero"/>
        <c:auto val="1"/>
        <c:lblAlgn val="ctr"/>
        <c:lblOffset val="100"/>
        <c:noMultiLvlLbl val="0"/>
      </c:catAx>
      <c:valAx>
        <c:axId val="954262944"/>
        <c:scaling>
          <c:orientation val="minMax"/>
          <c:max val="2.5000000000000005E-2"/>
        </c:scaling>
        <c:delete val="1"/>
        <c:axPos val="l"/>
        <c:numFmt formatCode="0.00%" sourceLinked="1"/>
        <c:majorTickMark val="none"/>
        <c:minorTickMark val="none"/>
        <c:tickLblPos val="nextTo"/>
        <c:crossAx val="9542607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Hoja1!$C$19</c:f>
              <c:strCache>
                <c:ptCount val="1"/>
                <c:pt idx="0">
                  <c:v>Promedio Tipo de cambio</c:v>
                </c:pt>
              </c:strCache>
            </c:strRef>
          </c:tx>
          <c:spPr>
            <a:solidFill>
              <a:schemeClr val="accent1"/>
            </a:solidFill>
            <a:ln>
              <a:noFill/>
            </a:ln>
            <a:effectLst/>
          </c:spPr>
          <c:invertIfNegative val="0"/>
          <c:cat>
            <c:numRef>
              <c:f>Hoja1!$B$20:$B$22</c:f>
              <c:numCache>
                <c:formatCode>General</c:formatCode>
                <c:ptCount val="3"/>
                <c:pt idx="0">
                  <c:v>2025</c:v>
                </c:pt>
                <c:pt idx="1">
                  <c:v>2026</c:v>
                </c:pt>
                <c:pt idx="2">
                  <c:v>2027</c:v>
                </c:pt>
              </c:numCache>
            </c:numRef>
          </c:cat>
          <c:val>
            <c:numRef>
              <c:f>Hoja1!$C$20:$C$22</c:f>
              <c:numCache>
                <c:formatCode>_("$"* #,##0.00_);_("$"* \(#,##0.00\);_("$"* "-"??_);_(@_)</c:formatCode>
                <c:ptCount val="3"/>
                <c:pt idx="0">
                  <c:v>42.46</c:v>
                </c:pt>
                <c:pt idx="1">
                  <c:v>43.98</c:v>
                </c:pt>
                <c:pt idx="2">
                  <c:v>45.75</c:v>
                </c:pt>
              </c:numCache>
            </c:numRef>
          </c:val>
          <c:extLst xmlns:c16r2="http://schemas.microsoft.com/office/drawing/2015/06/chart">
            <c:ext xmlns:c16="http://schemas.microsoft.com/office/drawing/2014/chart" uri="{C3380CC4-5D6E-409C-BE32-E72D297353CC}">
              <c16:uniqueId val="{00000000-DDC6-461A-93C4-58E832E7EED2}"/>
            </c:ext>
          </c:extLst>
        </c:ser>
        <c:dLbls>
          <c:showLegendKey val="0"/>
          <c:showVal val="0"/>
          <c:showCatName val="0"/>
          <c:showSerName val="0"/>
          <c:showPercent val="0"/>
          <c:showBubbleSize val="0"/>
        </c:dLbls>
        <c:gapWidth val="219"/>
        <c:overlap val="-27"/>
        <c:axId val="954264032"/>
        <c:axId val="954258592"/>
      </c:barChart>
      <c:catAx>
        <c:axId val="954264032"/>
        <c:scaling>
          <c:orientation val="minMax"/>
        </c:scaling>
        <c:delete val="1"/>
        <c:axPos val="b"/>
        <c:numFmt formatCode="General" sourceLinked="1"/>
        <c:majorTickMark val="none"/>
        <c:minorTickMark val="none"/>
        <c:tickLblPos val="nextTo"/>
        <c:crossAx val="954258592"/>
        <c:crosses val="autoZero"/>
        <c:auto val="1"/>
        <c:lblAlgn val="ctr"/>
        <c:lblOffset val="100"/>
        <c:noMultiLvlLbl val="0"/>
      </c:catAx>
      <c:valAx>
        <c:axId val="954258592"/>
        <c:scaling>
          <c:orientation val="minMax"/>
        </c:scaling>
        <c:delete val="1"/>
        <c:axPos val="l"/>
        <c:numFmt formatCode="_(&quot;$&quot;* #,##0.00_);_(&quot;$&quot;* \(#,##0.00\);_(&quot;$&quot;* &quot;-&quot;??_);_(@_)" sourceLinked="1"/>
        <c:majorTickMark val="none"/>
        <c:minorTickMark val="none"/>
        <c:tickLblPos val="nextTo"/>
        <c:crossAx val="9542640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s-UY"/>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302625" cy="341297"/>
          </a:xfrm>
          <a:prstGeom prst="rect">
            <a:avLst/>
          </a:prstGeom>
        </p:spPr>
        <p:txBody>
          <a:bodyPr vert="horz" lIns="91413" tIns="45706" rIns="91413" bIns="45706" rtlCol="0"/>
          <a:lstStyle>
            <a:lvl1pPr algn="l">
              <a:defRPr sz="1200"/>
            </a:lvl1pPr>
          </a:lstStyle>
          <a:p>
            <a:endParaRPr lang="es-AR" dirty="0"/>
          </a:p>
        </p:txBody>
      </p:sp>
      <p:sp>
        <p:nvSpPr>
          <p:cNvPr id="3" name="Marcador de fecha 2"/>
          <p:cNvSpPr>
            <a:spLocks noGrp="1"/>
          </p:cNvSpPr>
          <p:nvPr>
            <p:ph type="dt" sz="quarter" idx="1"/>
          </p:nvPr>
        </p:nvSpPr>
        <p:spPr>
          <a:xfrm>
            <a:off x="5621697" y="0"/>
            <a:ext cx="4302625" cy="341297"/>
          </a:xfrm>
          <a:prstGeom prst="rect">
            <a:avLst/>
          </a:prstGeom>
        </p:spPr>
        <p:txBody>
          <a:bodyPr vert="horz" lIns="91413" tIns="45706" rIns="91413" bIns="45706" rtlCol="0"/>
          <a:lstStyle>
            <a:lvl1pPr algn="r">
              <a:defRPr sz="1200"/>
            </a:lvl1pPr>
          </a:lstStyle>
          <a:p>
            <a:fld id="{58443892-0B7E-43D8-8AB0-F537692DDAE2}" type="datetimeFigureOut">
              <a:rPr lang="es-AR" smtClean="0"/>
              <a:pPr/>
              <a:t>26/6/2025</a:t>
            </a:fld>
            <a:endParaRPr lang="es-AR" dirty="0"/>
          </a:p>
        </p:txBody>
      </p:sp>
      <p:sp>
        <p:nvSpPr>
          <p:cNvPr id="4" name="Marcador de pie de página 3"/>
          <p:cNvSpPr>
            <a:spLocks noGrp="1"/>
          </p:cNvSpPr>
          <p:nvPr>
            <p:ph type="ftr" sz="quarter" idx="2"/>
          </p:nvPr>
        </p:nvSpPr>
        <p:spPr>
          <a:xfrm>
            <a:off x="0" y="6456380"/>
            <a:ext cx="4302625" cy="341297"/>
          </a:xfrm>
          <a:prstGeom prst="rect">
            <a:avLst/>
          </a:prstGeom>
        </p:spPr>
        <p:txBody>
          <a:bodyPr vert="horz" lIns="91413" tIns="45706" rIns="91413" bIns="45706" rtlCol="0" anchor="b"/>
          <a:lstStyle>
            <a:lvl1pPr algn="l">
              <a:defRPr sz="1200"/>
            </a:lvl1pPr>
          </a:lstStyle>
          <a:p>
            <a:endParaRPr lang="es-AR" dirty="0"/>
          </a:p>
        </p:txBody>
      </p:sp>
      <p:sp>
        <p:nvSpPr>
          <p:cNvPr id="5" name="Marcador de número de diapositiva 4"/>
          <p:cNvSpPr>
            <a:spLocks noGrp="1"/>
          </p:cNvSpPr>
          <p:nvPr>
            <p:ph type="sldNum" sz="quarter" idx="3"/>
          </p:nvPr>
        </p:nvSpPr>
        <p:spPr>
          <a:xfrm>
            <a:off x="5621697" y="6456380"/>
            <a:ext cx="4302625" cy="341297"/>
          </a:xfrm>
          <a:prstGeom prst="rect">
            <a:avLst/>
          </a:prstGeom>
        </p:spPr>
        <p:txBody>
          <a:bodyPr vert="horz" lIns="91413" tIns="45706" rIns="91413" bIns="45706" rtlCol="0" anchor="b"/>
          <a:lstStyle>
            <a:lvl1pPr algn="r">
              <a:defRPr sz="1200"/>
            </a:lvl1pPr>
          </a:lstStyle>
          <a:p>
            <a:fld id="{C0C88E0C-71BF-4AC4-B788-436F4A45ABC6}" type="slidenum">
              <a:rPr lang="es-AR" smtClean="0"/>
              <a:pPr/>
              <a:t>‹Nº›</a:t>
            </a:fld>
            <a:endParaRPr lang="es-AR" dirty="0"/>
          </a:p>
        </p:txBody>
      </p:sp>
    </p:spTree>
    <p:extLst>
      <p:ext uri="{BB962C8B-B14F-4D97-AF65-F5344CB8AC3E}">
        <p14:creationId xmlns:p14="http://schemas.microsoft.com/office/powerpoint/2010/main" val="3982869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7" y="3"/>
            <a:ext cx="4301543" cy="341065"/>
          </a:xfrm>
          <a:prstGeom prst="rect">
            <a:avLst/>
          </a:prstGeom>
        </p:spPr>
        <p:txBody>
          <a:bodyPr vert="horz" lIns="68546" tIns="34273" rIns="68546" bIns="34273" rtlCol="0"/>
          <a:lstStyle>
            <a:lvl1pPr algn="l">
              <a:defRPr sz="900"/>
            </a:lvl1pPr>
          </a:lstStyle>
          <a:p>
            <a:endParaRPr lang="en-US" dirty="0"/>
          </a:p>
        </p:txBody>
      </p:sp>
      <p:sp>
        <p:nvSpPr>
          <p:cNvPr id="3" name="Marcador de fecha 2"/>
          <p:cNvSpPr>
            <a:spLocks noGrp="1"/>
          </p:cNvSpPr>
          <p:nvPr>
            <p:ph type="dt" idx="1"/>
          </p:nvPr>
        </p:nvSpPr>
        <p:spPr>
          <a:xfrm>
            <a:off x="5622805" y="3"/>
            <a:ext cx="4301543" cy="341065"/>
          </a:xfrm>
          <a:prstGeom prst="rect">
            <a:avLst/>
          </a:prstGeom>
        </p:spPr>
        <p:txBody>
          <a:bodyPr vert="horz" lIns="68546" tIns="34273" rIns="68546" bIns="34273" rtlCol="0"/>
          <a:lstStyle>
            <a:lvl1pPr algn="r">
              <a:defRPr sz="900"/>
            </a:lvl1pPr>
          </a:lstStyle>
          <a:p>
            <a:fld id="{FC426E75-2D4B-4101-B433-9FD61DE60D9D}" type="datetimeFigureOut">
              <a:rPr lang="en-US" smtClean="0"/>
              <a:pPr/>
              <a:t>6/26/2025</a:t>
            </a:fld>
            <a:endParaRPr lang="en-US" dirty="0"/>
          </a:p>
        </p:txBody>
      </p:sp>
      <p:sp>
        <p:nvSpPr>
          <p:cNvPr id="4" name="Marcador de imagen de diapositiva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68546" tIns="34273" rIns="68546" bIns="34273" rtlCol="0" anchor="ctr"/>
          <a:lstStyle/>
          <a:p>
            <a:endParaRPr lang="en-US" dirty="0"/>
          </a:p>
        </p:txBody>
      </p:sp>
      <p:sp>
        <p:nvSpPr>
          <p:cNvPr id="5" name="Marcador de notas 4"/>
          <p:cNvSpPr>
            <a:spLocks noGrp="1"/>
          </p:cNvSpPr>
          <p:nvPr>
            <p:ph type="body" sz="quarter" idx="3"/>
          </p:nvPr>
        </p:nvSpPr>
        <p:spPr>
          <a:xfrm>
            <a:off x="992664" y="3271389"/>
            <a:ext cx="7941310" cy="2676585"/>
          </a:xfrm>
          <a:prstGeom prst="rect">
            <a:avLst/>
          </a:prstGeom>
        </p:spPr>
        <p:txBody>
          <a:bodyPr vert="horz" lIns="68546" tIns="34273" rIns="68546" bIns="34273"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7" y="6456619"/>
            <a:ext cx="4301543" cy="341063"/>
          </a:xfrm>
          <a:prstGeom prst="rect">
            <a:avLst/>
          </a:prstGeom>
        </p:spPr>
        <p:txBody>
          <a:bodyPr vert="horz" lIns="68546" tIns="34273" rIns="68546" bIns="34273" rtlCol="0" anchor="b"/>
          <a:lstStyle>
            <a:lvl1pPr algn="l">
              <a:defRPr sz="900"/>
            </a:lvl1pPr>
          </a:lstStyle>
          <a:p>
            <a:endParaRPr lang="en-US" dirty="0"/>
          </a:p>
        </p:txBody>
      </p:sp>
      <p:sp>
        <p:nvSpPr>
          <p:cNvPr id="7" name="Marcador de número de diapositiva 6"/>
          <p:cNvSpPr>
            <a:spLocks noGrp="1"/>
          </p:cNvSpPr>
          <p:nvPr>
            <p:ph type="sldNum" sz="quarter" idx="5"/>
          </p:nvPr>
        </p:nvSpPr>
        <p:spPr>
          <a:xfrm>
            <a:off x="5622805" y="6456619"/>
            <a:ext cx="4301543" cy="341063"/>
          </a:xfrm>
          <a:prstGeom prst="rect">
            <a:avLst/>
          </a:prstGeom>
        </p:spPr>
        <p:txBody>
          <a:bodyPr vert="horz" lIns="68546" tIns="34273" rIns="68546" bIns="34273" rtlCol="0" anchor="b"/>
          <a:lstStyle>
            <a:lvl1pPr algn="r">
              <a:defRPr sz="900"/>
            </a:lvl1pPr>
          </a:lstStyle>
          <a:p>
            <a:fld id="{A7FBBD3F-4EBE-4262-AB57-2186912DDDE5}" type="slidenum">
              <a:rPr lang="en-US" smtClean="0"/>
              <a:pPr/>
              <a:t>‹Nº›</a:t>
            </a:fld>
            <a:endParaRPr lang="en-US" dirty="0"/>
          </a:p>
        </p:txBody>
      </p:sp>
    </p:spTree>
    <p:extLst>
      <p:ext uri="{BB962C8B-B14F-4D97-AF65-F5344CB8AC3E}">
        <p14:creationId xmlns:p14="http://schemas.microsoft.com/office/powerpoint/2010/main" val="33901326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1824706" y="4949101"/>
            <a:ext cx="14597649" cy="4047820"/>
          </a:xfrm>
          <a:prstGeom prst="rect">
            <a:avLst/>
          </a:prstGeom>
        </p:spPr>
        <p:txBody>
          <a:bodyPr spcFirstLastPara="1" wrap="square" lIns="91270" tIns="45622" rIns="91270" bIns="45622" anchor="t" anchorCtr="0">
            <a:noAutofit/>
          </a:bodyPr>
          <a:lstStyle/>
          <a:p>
            <a:endParaRPr dirty="0"/>
          </a:p>
        </p:txBody>
      </p:sp>
      <p:sp>
        <p:nvSpPr>
          <p:cNvPr id="90" name="Google Shape;90;p1:notes"/>
          <p:cNvSpPr>
            <a:spLocks noGrp="1" noRot="1" noChangeAspect="1"/>
          </p:cNvSpPr>
          <p:nvPr>
            <p:ph type="sldImg" idx="2"/>
          </p:nvPr>
        </p:nvSpPr>
        <p:spPr>
          <a:xfrm>
            <a:off x="6038850" y="1285875"/>
            <a:ext cx="6169025" cy="3470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137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86112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376848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1764085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2862343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4098916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118421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1828508" y="4951413"/>
            <a:ext cx="14628062" cy="4049712"/>
          </a:xfrm>
          <a:prstGeom prst="rect">
            <a:avLst/>
          </a:prstGeom>
        </p:spPr>
        <p:txBody>
          <a:bodyPr spcFirstLastPara="1" wrap="square" lIns="91398" tIns="45686" rIns="91398" bIns="45686" anchor="t" anchorCtr="0">
            <a:noAutofit/>
          </a:bodyPr>
          <a:lstStyle/>
          <a:p>
            <a:endParaRPr dirty="0"/>
          </a:p>
        </p:txBody>
      </p:sp>
      <p:sp>
        <p:nvSpPr>
          <p:cNvPr id="90" name="Google Shape;90;p1:notes"/>
          <p:cNvSpPr>
            <a:spLocks noGrp="1" noRot="1" noChangeAspect="1"/>
          </p:cNvSpPr>
          <p:nvPr>
            <p:ph type="sldImg" idx="2"/>
          </p:nvPr>
        </p:nvSpPr>
        <p:spPr>
          <a:xfrm>
            <a:off x="6056313"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1560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90124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2324927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6F44427B-928B-CDF6-E088-E64549E4B18F}"/>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6CCE5CDB-EAB8-AA26-5CA5-DA484BDEFC61}"/>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872DB390-631B-386A-71E6-150E91995CB8}"/>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139001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4110088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476ED830-A1F9-5DC1-3A0A-046FF32D469E}"/>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ECE27160-08D9-E64A-40F0-CDC6C4B0D68B}"/>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FE922AB-A76D-E346-2FCF-C306276FF204}"/>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159139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476ED830-A1F9-5DC1-3A0A-046FF32D469E}"/>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ECE27160-08D9-E64A-40F0-CDC6C4B0D68B}"/>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FE922AB-A76D-E346-2FCF-C306276FF204}"/>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979331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2676742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476ED830-A1F9-5DC1-3A0A-046FF32D469E}"/>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ECE27160-08D9-E64A-40F0-CDC6C4B0D68B}"/>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FE922AB-A76D-E346-2FCF-C306276FF204}"/>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1244584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476ED830-A1F9-5DC1-3A0A-046FF32D469E}"/>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ECE27160-08D9-E64A-40F0-CDC6C4B0D68B}"/>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FE922AB-A76D-E346-2FCF-C306276FF204}"/>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1889037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1941462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260607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F5B3B46D-2FE0-D4AA-03D2-0E5EC4E40903}"/>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41507AD9-9ADA-C114-53C4-A13CB442EB76}"/>
              </a:ext>
            </a:extLst>
          </p:cNvPr>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633E70B2-736E-1A6A-E068-F9CC025E4111}"/>
              </a:ext>
            </a:extLst>
          </p:cNvPr>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498609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3304522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304781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5719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698275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476ED830-A1F9-5DC1-3A0A-046FF32D469E}"/>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ECE27160-08D9-E64A-40F0-CDC6C4B0D68B}"/>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FE922AB-A76D-E346-2FCF-C306276FF204}"/>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4223096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476ED830-A1F9-5DC1-3A0A-046FF32D469E}"/>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ECE27160-08D9-E64A-40F0-CDC6C4B0D68B}"/>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FE922AB-A76D-E346-2FCF-C306276FF204}"/>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1987866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3556199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2137748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1840580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698D4192-08B6-CE7B-85CA-F1B534D05DF1}"/>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4FF68CEC-679F-C773-01DE-DD563E1C14F6}"/>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8D3F2117-B795-2207-36DE-651961FA3915}"/>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607363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xmlns="" id="{5C24605B-ED9E-EB69-541C-5511A498381F}"/>
            </a:ext>
          </a:extLst>
        </p:cNvPr>
        <p:cNvGrpSpPr/>
        <p:nvPr/>
      </p:nvGrpSpPr>
      <p:grpSpPr>
        <a:xfrm>
          <a:off x="0" y="0"/>
          <a:ext cx="0" cy="0"/>
          <a:chOff x="0" y="0"/>
          <a:chExt cx="0" cy="0"/>
        </a:xfrm>
      </p:grpSpPr>
      <p:sp>
        <p:nvSpPr>
          <p:cNvPr id="86" name="Google Shape;86;g100379a2fad_0_30:notes">
            <a:extLst>
              <a:ext uri="{FF2B5EF4-FFF2-40B4-BE49-F238E27FC236}">
                <a16:creationId xmlns:a16="http://schemas.microsoft.com/office/drawing/2014/main" xmlns="" id="{973C47A2-5C47-A765-73BB-41C67C52CD4C}"/>
              </a:ext>
            </a:extLst>
          </p:cNvPr>
          <p:cNvSpPr>
            <a:spLocks noGrp="1" noRot="1" noChangeAspect="1"/>
          </p:cNvSpPr>
          <p:nvPr>
            <p:ph type="sldImg" idx="2"/>
          </p:nvPr>
        </p:nvSpPr>
        <p:spPr>
          <a:xfrm>
            <a:off x="379413"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a:extLst>
              <a:ext uri="{FF2B5EF4-FFF2-40B4-BE49-F238E27FC236}">
                <a16:creationId xmlns:a16="http://schemas.microsoft.com/office/drawing/2014/main" xmlns="" id="{E7FF4CAA-E612-93CB-2FA3-2F07AFE2515B}"/>
              </a:ext>
            </a:extLst>
          </p:cNvPr>
          <p:cNvSpPr txBox="1">
            <a:spLocks noGrp="1"/>
          </p:cNvSpPr>
          <p:nvPr>
            <p:ph type="body" idx="1"/>
          </p:nvPr>
        </p:nvSpPr>
        <p:spPr>
          <a:xfrm>
            <a:off x="685690" y="4343400"/>
            <a:ext cx="5485523" cy="4114800"/>
          </a:xfrm>
          <a:prstGeom prst="rect">
            <a:avLst/>
          </a:prstGeom>
        </p:spPr>
        <p:txBody>
          <a:bodyPr spcFirstLastPara="1" wrap="square" lIns="91407" tIns="91407" rIns="91407" bIns="91407" anchor="t" anchorCtr="0">
            <a:noAutofit/>
          </a:bodyPr>
          <a:lstStyle/>
          <a:p>
            <a:pPr lvl="0"/>
            <a:endParaRPr lang="es-UY" dirty="0"/>
          </a:p>
        </p:txBody>
      </p:sp>
    </p:spTree>
    <p:extLst>
      <p:ext uri="{BB962C8B-B14F-4D97-AF65-F5344CB8AC3E}">
        <p14:creationId xmlns:p14="http://schemas.microsoft.com/office/powerpoint/2010/main" val="4108758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1828508" y="4951413"/>
            <a:ext cx="14628062" cy="4049712"/>
          </a:xfrm>
          <a:prstGeom prst="rect">
            <a:avLst/>
          </a:prstGeom>
        </p:spPr>
        <p:txBody>
          <a:bodyPr spcFirstLastPara="1" wrap="square" lIns="91398" tIns="45686" rIns="91398" bIns="45686" anchor="t" anchorCtr="0">
            <a:noAutofit/>
          </a:bodyPr>
          <a:lstStyle/>
          <a:p>
            <a:endParaRPr dirty="0"/>
          </a:p>
        </p:txBody>
      </p:sp>
      <p:sp>
        <p:nvSpPr>
          <p:cNvPr id="90" name="Google Shape;90;p1:notes"/>
          <p:cNvSpPr>
            <a:spLocks noGrp="1" noRot="1" noChangeAspect="1"/>
          </p:cNvSpPr>
          <p:nvPr>
            <p:ph type="sldImg" idx="2"/>
          </p:nvPr>
        </p:nvSpPr>
        <p:spPr>
          <a:xfrm>
            <a:off x="6056313"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79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88879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3148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endParaRPr dirty="0"/>
          </a:p>
        </p:txBody>
      </p:sp>
    </p:spTree>
    <p:extLst>
      <p:ext uri="{BB962C8B-B14F-4D97-AF65-F5344CB8AC3E}">
        <p14:creationId xmlns:p14="http://schemas.microsoft.com/office/powerpoint/2010/main" val="3447732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652219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516304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0379a2fad_0_30:notes"/>
          <p:cNvSpPr>
            <a:spLocks noGrp="1" noRot="1" noChangeAspect="1"/>
          </p:cNvSpPr>
          <p:nvPr>
            <p:ph type="sldImg" idx="2"/>
          </p:nvPr>
        </p:nvSpPr>
        <p:spPr>
          <a:xfrm>
            <a:off x="374650" y="685800"/>
            <a:ext cx="6092825" cy="34274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0379a2fad_0_30:notes"/>
          <p:cNvSpPr txBox="1">
            <a:spLocks noGrp="1"/>
          </p:cNvSpPr>
          <p:nvPr>
            <p:ph type="body" idx="1"/>
          </p:nvPr>
        </p:nvSpPr>
        <p:spPr>
          <a:xfrm>
            <a:off x="684265" y="4341371"/>
            <a:ext cx="5474118" cy="4112878"/>
          </a:xfrm>
          <a:prstGeom prst="rect">
            <a:avLst/>
          </a:prstGeom>
        </p:spPr>
        <p:txBody>
          <a:bodyPr spcFirstLastPara="1" wrap="square" lIns="91279" tIns="91279" rIns="91279" bIns="91279" anchor="t" anchorCtr="0">
            <a:noAutofit/>
          </a:bodyPr>
          <a:lstStyle/>
          <a:p>
            <a:pPr lvl="0"/>
            <a:endParaRPr lang="es-UY"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2903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5EE2F158-01D0-48C6-A389-A9776C88A590}" type="datetime1">
              <a:rPr lang="es-AR" smtClean="0"/>
              <a:pPr/>
              <a:t>26/6/2025</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136972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833A4383-5517-4FE3-990F-B1D2AF84B04E}" type="datetime1">
              <a:rPr lang="es-AR" smtClean="0"/>
              <a:pPr/>
              <a:t>26/6/2025</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77260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6"/>
            <a:ext cx="2628900" cy="5811839"/>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1" y="365126"/>
            <a:ext cx="7734300" cy="581183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63963598-79EE-42EA-8A03-13E98CCC3156}" type="datetime1">
              <a:rPr lang="es-AR" smtClean="0"/>
              <a:pPr/>
              <a:t>26/6/2025</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106919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ank" type="obj">
  <p:cSld name="Blank">
    <p:bg>
      <p:bgPr>
        <a:solidFill>
          <a:schemeClr val="lt1"/>
        </a:solidFill>
        <a:effectLst/>
      </p:bgPr>
    </p:bg>
    <p:spTree>
      <p:nvGrpSpPr>
        <p:cNvPr id="1" name="Shape 15"/>
        <p:cNvGrpSpPr/>
        <p:nvPr/>
      </p:nvGrpSpPr>
      <p:grpSpPr>
        <a:xfrm>
          <a:off x="0" y="0"/>
          <a:ext cx="0" cy="0"/>
          <a:chOff x="0" y="0"/>
          <a:chExt cx="0" cy="0"/>
        </a:xfrm>
      </p:grpSpPr>
      <p:sp>
        <p:nvSpPr>
          <p:cNvPr id="16" name="Google Shape;16;p14"/>
          <p:cNvSpPr txBox="1">
            <a:spLocks noGrp="1"/>
          </p:cNvSpPr>
          <p:nvPr>
            <p:ph type="ftr" idx="11"/>
          </p:nvPr>
        </p:nvSpPr>
        <p:spPr>
          <a:xfrm>
            <a:off x="4038600" y="6356351"/>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14"/>
          <p:cNvSpPr txBox="1">
            <a:spLocks noGrp="1"/>
          </p:cNvSpPr>
          <p:nvPr>
            <p:ph type="dt" idx="10"/>
          </p:nvPr>
        </p:nvSpPr>
        <p:spPr>
          <a:xfrm>
            <a:off x="838200" y="6356351"/>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4"/>
          <p:cNvSpPr txBox="1">
            <a:spLocks noGrp="1"/>
          </p:cNvSpPr>
          <p:nvPr>
            <p:ph type="sldNum" idx="12"/>
          </p:nvPr>
        </p:nvSpPr>
        <p:spPr>
          <a:xfrm>
            <a:off x="8610600" y="6356351"/>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AR" smtClean="0"/>
              <a:pPr/>
              <a:t>‹Nº›</a:t>
            </a:fld>
            <a:endParaRPr lang="es-AR" dirty="0">
              <a:ea typeface="Calibri"/>
              <a:cs typeface="Calibri"/>
              <a:sym typeface="Calibri"/>
            </a:endParaRPr>
          </a:p>
        </p:txBody>
      </p:sp>
    </p:spTree>
    <p:extLst>
      <p:ext uri="{BB962C8B-B14F-4D97-AF65-F5344CB8AC3E}">
        <p14:creationId xmlns:p14="http://schemas.microsoft.com/office/powerpoint/2010/main" val="392868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281925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3614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533620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95023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224679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738329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0577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4C478A75-A0E1-44C7-BF0C-F1D3F6CFD9F5}" type="datetime1">
              <a:rPr lang="es-AR" smtClean="0"/>
              <a:pPr/>
              <a:t>26/6/2025</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2468415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252607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6"/>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49847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686823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83530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Blank" type="obj">
  <p:cSld name="Blank">
    <p:bg>
      <p:bgPr>
        <a:solidFill>
          <a:schemeClr val="lt1"/>
        </a:solidFill>
        <a:effectLst/>
      </p:bgPr>
    </p:bg>
    <p:spTree>
      <p:nvGrpSpPr>
        <p:cNvPr id="1" name="Shape 15"/>
        <p:cNvGrpSpPr/>
        <p:nvPr/>
      </p:nvGrpSpPr>
      <p:grpSpPr>
        <a:xfrm>
          <a:off x="0" y="0"/>
          <a:ext cx="0" cy="0"/>
          <a:chOff x="0" y="0"/>
          <a:chExt cx="0" cy="0"/>
        </a:xfrm>
      </p:grpSpPr>
      <p:sp>
        <p:nvSpPr>
          <p:cNvPr id="16" name="Google Shape;16;p14"/>
          <p:cNvSpPr txBox="1">
            <a:spLocks noGrp="1"/>
          </p:cNvSpPr>
          <p:nvPr>
            <p:ph type="ftr" idx="11"/>
          </p:nvPr>
        </p:nvSpPr>
        <p:spPr>
          <a:xfrm>
            <a:off x="4038600" y="6356351"/>
            <a:ext cx="4114800"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7" name="Google Shape;17;p14"/>
          <p:cNvSpPr txBox="1">
            <a:spLocks noGrp="1"/>
          </p:cNvSpPr>
          <p:nvPr>
            <p:ph type="dt" idx="10"/>
          </p:nvPr>
        </p:nvSpPr>
        <p:spPr>
          <a:xfrm>
            <a:off x="838200" y="6356351"/>
            <a:ext cx="2743200"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8" name="Google Shape;18;p14"/>
          <p:cNvSpPr txBox="1">
            <a:spLocks noGrp="1"/>
          </p:cNvSpPr>
          <p:nvPr>
            <p:ph type="sldNum" idx="12"/>
          </p:nvPr>
        </p:nvSpPr>
        <p:spPr>
          <a:xfrm>
            <a:off x="8610600" y="6356351"/>
            <a:ext cx="2743200"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s-AR" smtClean="0"/>
              <a:pPr/>
              <a:t>‹Nº›</a:t>
            </a:fld>
            <a:endParaRPr lang="es-AR" dirty="0">
              <a:ea typeface="Calibri"/>
              <a:cs typeface="Calibri"/>
              <a:sym typeface="Calibri"/>
            </a:endParaRPr>
          </a:p>
        </p:txBody>
      </p:sp>
    </p:spTree>
    <p:extLst>
      <p:ext uri="{BB962C8B-B14F-4D97-AF65-F5344CB8AC3E}">
        <p14:creationId xmlns:p14="http://schemas.microsoft.com/office/powerpoint/2010/main" val="73544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50D1063B-14F2-4F4A-9E38-C23B10DD6DA1}" type="datetime1">
              <a:rPr lang="es-AR" smtClean="0"/>
              <a:pPr/>
              <a:t>26/6/2025</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8461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67B1CF57-1CD9-42AF-8A49-86A7325DC70E}" type="datetime1">
              <a:rPr lang="es-AR" smtClean="0"/>
              <a:pPr/>
              <a:t>26/6/2025</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2856994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E16457F3-5F31-4D4C-9A3D-174A61CA3C30}" type="datetime1">
              <a:rPr lang="es-AR" smtClean="0"/>
              <a:pPr/>
              <a:t>26/6/2025</a:t>
            </a:fld>
            <a:endParaRPr lang="es-AR" dirty="0"/>
          </a:p>
        </p:txBody>
      </p:sp>
      <p:sp>
        <p:nvSpPr>
          <p:cNvPr id="8" name="Marcador de pie de página 7"/>
          <p:cNvSpPr>
            <a:spLocks noGrp="1"/>
          </p:cNvSpPr>
          <p:nvPr>
            <p:ph type="ftr" sz="quarter" idx="11"/>
          </p:nvPr>
        </p:nvSpPr>
        <p:spPr/>
        <p:txBody>
          <a:bodyPr/>
          <a:lstStyle/>
          <a:p>
            <a:endParaRPr lang="es-AR" dirty="0"/>
          </a:p>
        </p:txBody>
      </p:sp>
      <p:sp>
        <p:nvSpPr>
          <p:cNvPr id="9" name="Marcador de número de diapositiva 8"/>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63665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F2D3B12-0AF9-46CC-867E-B5604D5C0CDF}" type="datetime1">
              <a:rPr lang="es-AR" smtClean="0"/>
              <a:pPr/>
              <a:t>26/6/2025</a:t>
            </a:fld>
            <a:endParaRPr lang="es-AR" dirty="0"/>
          </a:p>
        </p:txBody>
      </p:sp>
      <p:sp>
        <p:nvSpPr>
          <p:cNvPr id="4" name="Marcador de pie de página 3"/>
          <p:cNvSpPr>
            <a:spLocks noGrp="1"/>
          </p:cNvSpPr>
          <p:nvPr>
            <p:ph type="ftr" sz="quarter" idx="11"/>
          </p:nvPr>
        </p:nvSpPr>
        <p:spPr/>
        <p:txBody>
          <a:bodyPr/>
          <a:lstStyle/>
          <a:p>
            <a:endParaRPr lang="es-AR" dirty="0"/>
          </a:p>
        </p:txBody>
      </p:sp>
      <p:sp>
        <p:nvSpPr>
          <p:cNvPr id="5" name="Marcador de número de diapositiva 4"/>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235314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0774160-352D-4F00-AEEC-CD0A414FF0B8}" type="datetime1">
              <a:rPr lang="es-AR" smtClean="0"/>
              <a:pPr/>
              <a:t>26/6/2025</a:t>
            </a:fld>
            <a:endParaRPr lang="es-AR" dirty="0"/>
          </a:p>
        </p:txBody>
      </p:sp>
      <p:sp>
        <p:nvSpPr>
          <p:cNvPr id="3" name="Marcador de pie de página 2"/>
          <p:cNvSpPr>
            <a:spLocks noGrp="1"/>
          </p:cNvSpPr>
          <p:nvPr>
            <p:ph type="ftr" sz="quarter" idx="11"/>
          </p:nvPr>
        </p:nvSpPr>
        <p:spPr/>
        <p:txBody>
          <a:bodyPr/>
          <a:lstStyle/>
          <a:p>
            <a:endParaRPr lang="es-AR" dirty="0"/>
          </a:p>
        </p:txBody>
      </p:sp>
      <p:sp>
        <p:nvSpPr>
          <p:cNvPr id="4" name="Marcador de número de diapositiva 3"/>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271523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CAF8A02C-4AF5-47F7-BA78-5CA5838E5290}" type="datetime1">
              <a:rPr lang="es-AR" smtClean="0"/>
              <a:pPr/>
              <a:t>26/6/2025</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419837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AR" dirty="0"/>
          </a:p>
        </p:txBody>
      </p:sp>
      <p:sp>
        <p:nvSpPr>
          <p:cNvPr id="4" name="Marcador de texto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89D14670-CE08-4023-844D-426A08D450FE}" type="datetime1">
              <a:rPr lang="es-AR" smtClean="0"/>
              <a:pPr/>
              <a:t>26/6/2025</a:t>
            </a:fld>
            <a:endParaRPr lang="es-AR" dirty="0"/>
          </a:p>
        </p:txBody>
      </p:sp>
      <p:sp>
        <p:nvSpPr>
          <p:cNvPr id="6" name="Marcador de pie de página 5"/>
          <p:cNvSpPr>
            <a:spLocks noGrp="1"/>
          </p:cNvSpPr>
          <p:nvPr>
            <p:ph type="ftr" sz="quarter" idx="11"/>
          </p:nvPr>
        </p:nvSpPr>
        <p:spPr/>
        <p:txBody>
          <a:bodyPr/>
          <a:lstStyle/>
          <a:p>
            <a:endParaRPr lang="es-AR" dirty="0"/>
          </a:p>
        </p:txBody>
      </p:sp>
      <p:sp>
        <p:nvSpPr>
          <p:cNvPr id="7" name="Marcador de número de diapositiva 6"/>
          <p:cNvSpPr>
            <a:spLocks noGrp="1"/>
          </p:cNvSpPr>
          <p:nvPr>
            <p:ph type="sldNum" sz="quarter" idx="12"/>
          </p:nvPr>
        </p:nvSpPr>
        <p:spPr/>
        <p:txBody>
          <a:body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125957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6D06B-6FC4-4E2D-9723-F3C40EB7E629}" type="datetime1">
              <a:rPr lang="es-AR" smtClean="0"/>
              <a:pPr/>
              <a:t>26/6/2025</a:t>
            </a:fld>
            <a:endParaRPr lang="es-AR" dirty="0"/>
          </a:p>
        </p:txBody>
      </p:sp>
      <p:sp>
        <p:nvSpPr>
          <p:cNvPr id="5" name="Marcador de pie de página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s-AR" smtClean="0"/>
              <a:pPr/>
              <a:t>‹Nº›</a:t>
            </a:fld>
            <a:endParaRPr lang="es-AR" dirty="0"/>
          </a:p>
        </p:txBody>
      </p:sp>
    </p:spTree>
    <p:extLst>
      <p:ext uri="{BB962C8B-B14F-4D97-AF65-F5344CB8AC3E}">
        <p14:creationId xmlns:p14="http://schemas.microsoft.com/office/powerpoint/2010/main" val="26542874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027AA-667B-46F5-BD6A-5869969E4062}"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61067843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4.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Shape 91"/>
        <p:cNvGrpSpPr/>
        <p:nvPr/>
      </p:nvGrpSpPr>
      <p:grpSpPr>
        <a:xfrm>
          <a:off x="0" y="0"/>
          <a:ext cx="0" cy="0"/>
          <a:chOff x="0" y="0"/>
          <a:chExt cx="0" cy="0"/>
        </a:xfrm>
      </p:grpSpPr>
      <p:sp>
        <p:nvSpPr>
          <p:cNvPr id="94" name="Google Shape;94;p1"/>
          <p:cNvSpPr txBox="1"/>
          <p:nvPr/>
        </p:nvSpPr>
        <p:spPr>
          <a:xfrm>
            <a:off x="7280758" y="5508204"/>
            <a:ext cx="4187827" cy="800193"/>
          </a:xfrm>
          <a:prstGeom prst="rect">
            <a:avLst/>
          </a:prstGeom>
          <a:noFill/>
          <a:ln>
            <a:noFill/>
          </a:ln>
        </p:spPr>
        <p:txBody>
          <a:bodyPr spcFirstLastPara="1" wrap="square" lIns="60950" tIns="30467" rIns="60950" bIns="30467" anchor="t" anchorCtr="0">
            <a:spAutoFit/>
          </a:bodyPr>
          <a:lstStyle/>
          <a:p>
            <a:pPr algn="r">
              <a:lnSpc>
                <a:spcPct val="150000"/>
              </a:lnSpc>
              <a:defRPr/>
            </a:pPr>
            <a:endParaRPr lang="es-AR" sz="1600" dirty="0">
              <a:solidFill>
                <a:prstClr val="black">
                  <a:lumMod val="75000"/>
                  <a:lumOff val="25000"/>
                </a:prstClr>
              </a:solidFill>
              <a:latin typeface="Libre Baskerville"/>
              <a:ea typeface="Libre Baskerville"/>
              <a:cs typeface="Libre Baskerville"/>
              <a:sym typeface="Libre Baskerville"/>
            </a:endParaRPr>
          </a:p>
          <a:p>
            <a:pPr algn="r">
              <a:lnSpc>
                <a:spcPct val="150000"/>
              </a:lnSpc>
              <a:defRPr/>
            </a:pPr>
            <a:r>
              <a:rPr lang="es-UY" sz="1600" dirty="0" smtClean="0">
                <a:solidFill>
                  <a:prstClr val="black">
                    <a:lumMod val="75000"/>
                    <a:lumOff val="25000"/>
                  </a:prstClr>
                </a:solidFill>
                <a:latin typeface="Libre Baskerville"/>
                <a:ea typeface="Libre Baskerville"/>
                <a:cs typeface="Libre Baskerville"/>
                <a:sym typeface="Libre Baskerville"/>
              </a:rPr>
              <a:t>Junio 2025</a:t>
            </a:r>
            <a:endParaRPr lang="es-AR" sz="1600" dirty="0">
              <a:solidFill>
                <a:prstClr val="black">
                  <a:lumMod val="75000"/>
                  <a:lumOff val="25000"/>
                </a:prstClr>
              </a:solidFill>
              <a:latin typeface="Libre Baskerville"/>
              <a:ea typeface="Libre Baskerville"/>
              <a:cs typeface="Libre Baskerville"/>
              <a:sym typeface="Libre Baskerville"/>
            </a:endParaRPr>
          </a:p>
        </p:txBody>
      </p:sp>
      <p:sp>
        <p:nvSpPr>
          <p:cNvPr id="5" name="Google Shape;145;p6"/>
          <p:cNvSpPr txBox="1"/>
          <p:nvPr/>
        </p:nvSpPr>
        <p:spPr>
          <a:xfrm>
            <a:off x="3152633" y="3573752"/>
            <a:ext cx="8315952" cy="1886407"/>
          </a:xfrm>
          <a:prstGeom prst="rect">
            <a:avLst/>
          </a:prstGeom>
          <a:noFill/>
          <a:ln>
            <a:noFill/>
          </a:ln>
        </p:spPr>
        <p:txBody>
          <a:bodyPr spcFirstLastPara="1" wrap="square" lIns="0" tIns="8883" rIns="0" bIns="0" anchor="ctr" anchorCtr="0">
            <a:spAutoFit/>
          </a:bodyPr>
          <a:lstStyle/>
          <a:p>
            <a:pPr marL="8467" algn="r">
              <a:buClr>
                <a:prstClr val="white"/>
              </a:buClr>
              <a:buSzPts val="6600"/>
              <a:defRPr/>
            </a:pPr>
            <a:r>
              <a:rPr lang="en-US" sz="3600" b="1" dirty="0" err="1" smtClean="0">
                <a:solidFill>
                  <a:srgbClr val="0070C0"/>
                </a:solidFill>
                <a:latin typeface="Libre Baskerville"/>
                <a:ea typeface="Tahoma" panose="020B0604030504040204" pitchFamily="34" charset="0"/>
                <a:cs typeface="Tahoma" panose="020B0604030504040204" pitchFamily="34" charset="0"/>
                <a:sym typeface="Libre Baskerville"/>
              </a:rPr>
              <a:t>Perspectivas</a:t>
            </a:r>
            <a:r>
              <a:rPr lang="en-US" sz="3600" b="1" dirty="0" smtClean="0">
                <a:solidFill>
                  <a:srgbClr val="0070C0"/>
                </a:solidFill>
                <a:latin typeface="Libre Baskerville"/>
                <a:ea typeface="Tahoma" panose="020B0604030504040204" pitchFamily="34" charset="0"/>
                <a:cs typeface="Tahoma" panose="020B0604030504040204" pitchFamily="34" charset="0"/>
                <a:sym typeface="Libre Baskerville"/>
              </a:rPr>
              <a:t> </a:t>
            </a:r>
            <a:r>
              <a:rPr lang="en-US" sz="3600" b="1" dirty="0" err="1" smtClean="0">
                <a:solidFill>
                  <a:srgbClr val="0070C0"/>
                </a:solidFill>
                <a:latin typeface="Libre Baskerville"/>
                <a:ea typeface="Tahoma" panose="020B0604030504040204" pitchFamily="34" charset="0"/>
                <a:cs typeface="Tahoma" panose="020B0604030504040204" pitchFamily="34" charset="0"/>
                <a:sym typeface="Libre Baskerville"/>
              </a:rPr>
              <a:t>económicas</a:t>
            </a:r>
            <a:r>
              <a:rPr lang="en-US" sz="3600" b="1" dirty="0" smtClean="0">
                <a:solidFill>
                  <a:srgbClr val="0070C0"/>
                </a:solidFill>
                <a:latin typeface="Libre Baskerville"/>
                <a:ea typeface="Tahoma" panose="020B0604030504040204" pitchFamily="34" charset="0"/>
                <a:cs typeface="Tahoma" panose="020B0604030504040204" pitchFamily="34" charset="0"/>
                <a:sym typeface="Libre Baskerville"/>
              </a:rPr>
              <a:t> y </a:t>
            </a:r>
            <a:r>
              <a:rPr lang="en-US" sz="3600" b="1" dirty="0" err="1" smtClean="0">
                <a:solidFill>
                  <a:srgbClr val="0070C0"/>
                </a:solidFill>
                <a:latin typeface="Libre Baskerville"/>
                <a:ea typeface="Tahoma" panose="020B0604030504040204" pitchFamily="34" charset="0"/>
                <a:cs typeface="Tahoma" panose="020B0604030504040204" pitchFamily="34" charset="0"/>
                <a:sym typeface="Libre Baskerville"/>
              </a:rPr>
              <a:t>herramientas</a:t>
            </a:r>
            <a:r>
              <a:rPr lang="en-US" sz="3600" b="1" dirty="0" smtClean="0">
                <a:solidFill>
                  <a:srgbClr val="0070C0"/>
                </a:solidFill>
                <a:latin typeface="Libre Baskerville"/>
                <a:ea typeface="Tahoma" panose="020B0604030504040204" pitchFamily="34" charset="0"/>
                <a:cs typeface="Tahoma" panose="020B0604030504040204" pitchFamily="34" charset="0"/>
                <a:sym typeface="Libre Baskerville"/>
              </a:rPr>
              <a:t> </a:t>
            </a:r>
            <a:r>
              <a:rPr lang="en-US" sz="3600" b="1" dirty="0" err="1" smtClean="0">
                <a:solidFill>
                  <a:srgbClr val="0070C0"/>
                </a:solidFill>
                <a:latin typeface="Libre Baskerville"/>
                <a:ea typeface="Tahoma" panose="020B0604030504040204" pitchFamily="34" charset="0"/>
                <a:cs typeface="Tahoma" panose="020B0604030504040204" pitchFamily="34" charset="0"/>
                <a:sym typeface="Libre Baskerville"/>
              </a:rPr>
              <a:t>financieras</a:t>
            </a:r>
            <a:r>
              <a:rPr lang="en-US" sz="3600" b="1" dirty="0" smtClean="0">
                <a:solidFill>
                  <a:srgbClr val="0070C0"/>
                </a:solidFill>
                <a:latin typeface="Libre Baskerville"/>
                <a:ea typeface="Tahoma" panose="020B0604030504040204" pitchFamily="34" charset="0"/>
                <a:cs typeface="Tahoma" panose="020B0604030504040204" pitchFamily="34" charset="0"/>
                <a:sym typeface="Libre Baskerville"/>
              </a:rPr>
              <a:t> para </a:t>
            </a:r>
            <a:r>
              <a:rPr lang="en-US" sz="3600" b="1" dirty="0" err="1" smtClean="0">
                <a:solidFill>
                  <a:srgbClr val="0070C0"/>
                </a:solidFill>
                <a:latin typeface="Libre Baskerville"/>
                <a:ea typeface="Tahoma" panose="020B0604030504040204" pitchFamily="34" charset="0"/>
                <a:cs typeface="Tahoma" panose="020B0604030504040204" pitchFamily="34" charset="0"/>
                <a:sym typeface="Libre Baskerville"/>
              </a:rPr>
              <a:t>empresas</a:t>
            </a:r>
            <a:endParaRPr lang="en-US" sz="3600" b="1" dirty="0" smtClean="0">
              <a:solidFill>
                <a:srgbClr val="0070C0"/>
              </a:solidFill>
              <a:latin typeface="Libre Baskerville"/>
              <a:ea typeface="Tahoma" panose="020B0604030504040204" pitchFamily="34" charset="0"/>
              <a:cs typeface="Tahoma" panose="020B0604030504040204" pitchFamily="34" charset="0"/>
              <a:sym typeface="Libre Baskerville"/>
            </a:endParaRPr>
          </a:p>
          <a:p>
            <a:pPr marL="8467" algn="r">
              <a:buClr>
                <a:prstClr val="white"/>
              </a:buClr>
              <a:buSzPts val="6600"/>
              <a:defRPr/>
            </a:pPr>
            <a:endParaRPr lang="en-US" sz="1400" b="1" dirty="0" smtClean="0">
              <a:solidFill>
                <a:prstClr val="black">
                  <a:lumMod val="75000"/>
                  <a:lumOff val="25000"/>
                </a:prstClr>
              </a:solidFill>
              <a:latin typeface="Libre Baskerville"/>
              <a:ea typeface="Tahoma" panose="020B0604030504040204" pitchFamily="34" charset="0"/>
              <a:cs typeface="Tahoma" panose="020B0604030504040204" pitchFamily="34" charset="0"/>
              <a:sym typeface="Libre Baskerville"/>
            </a:endParaRPr>
          </a:p>
        </p:txBody>
      </p:sp>
      <p:pic>
        <p:nvPicPr>
          <p:cNvPr id="6" name="Google Shape;93;p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06" y="493775"/>
            <a:ext cx="2079876" cy="552208"/>
          </a:xfrm>
          <a:prstGeom prst="rect">
            <a:avLst/>
          </a:prstGeom>
          <a:noFill/>
          <a:ln>
            <a:noFill/>
          </a:ln>
        </p:spPr>
      </p:pic>
      <p:sp>
        <p:nvSpPr>
          <p:cNvPr id="8" name="Google Shape;145;p6"/>
          <p:cNvSpPr txBox="1"/>
          <p:nvPr/>
        </p:nvSpPr>
        <p:spPr>
          <a:xfrm>
            <a:off x="251201" y="1382121"/>
            <a:ext cx="8390524" cy="285969"/>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a:t>
            </a:r>
            <a:r>
              <a:rPr lang="es-AR" b="1" dirty="0" smtClean="0">
                <a:solidFill>
                  <a:srgbClr val="0070C0"/>
                </a:solidFill>
                <a:latin typeface="Libre Baskerville"/>
                <a:ea typeface="Tahoma" panose="020B0604030504040204" pitchFamily="34" charset="0"/>
                <a:cs typeface="Tahoma" panose="020B0604030504040204" pitchFamily="34" charset="0"/>
                <a:sym typeface="Libre Baskerville"/>
              </a:rPr>
              <a:t>Uruguay | </a:t>
            </a:r>
            <a:r>
              <a:rPr lang="en-US" b="1" dirty="0" smtClean="0">
                <a:solidFill>
                  <a:srgbClr val="0070C0"/>
                </a:solidFill>
                <a:latin typeface="Libre Baskerville"/>
                <a:ea typeface="Tahoma" panose="020B0604030504040204" pitchFamily="34" charset="0"/>
                <a:cs typeface="Tahoma" panose="020B0604030504040204" pitchFamily="34" charset="0"/>
                <a:sym typeface="Libre Baskerville"/>
              </a:rPr>
              <a:t>Sales &amp; Trading</a:t>
            </a:r>
          </a:p>
        </p:txBody>
      </p:sp>
    </p:spTree>
    <p:extLst>
      <p:ext uri="{BB962C8B-B14F-4D97-AF65-F5344CB8AC3E}">
        <p14:creationId xmlns:p14="http://schemas.microsoft.com/office/powerpoint/2010/main" val="112350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10</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Unión </a:t>
            </a:r>
            <a:r>
              <a:rPr lang="en-US" sz="3200" b="1" dirty="0" err="1" smtClean="0">
                <a:solidFill>
                  <a:srgbClr val="0070C0"/>
                </a:solidFill>
                <a:latin typeface="Libre Baskerville"/>
                <a:ea typeface="Libre Baskerville"/>
                <a:cs typeface="Libre Baskerville"/>
                <a:sym typeface="Libre Baskerville"/>
              </a:rPr>
              <a:t>Europea</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avances</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en</a:t>
            </a:r>
            <a:r>
              <a:rPr lang="en-US" sz="3200" b="1" dirty="0" smtClean="0">
                <a:solidFill>
                  <a:srgbClr val="0070C0"/>
                </a:solidFill>
                <a:latin typeface="Libre Baskerville"/>
                <a:ea typeface="Libre Baskerville"/>
                <a:cs typeface="Libre Baskerville"/>
                <a:sym typeface="Libre Baskerville"/>
              </a:rPr>
              <a:t> el </a:t>
            </a:r>
            <a:r>
              <a:rPr lang="en-US" sz="3200" b="1" dirty="0" err="1" smtClean="0">
                <a:solidFill>
                  <a:srgbClr val="0070C0"/>
                </a:solidFill>
                <a:latin typeface="Libre Baskerville"/>
                <a:ea typeface="Libre Baskerville"/>
                <a:cs typeface="Libre Baskerville"/>
                <a:sym typeface="Libre Baskerville"/>
              </a:rPr>
              <a:t>tratado</a:t>
            </a:r>
            <a:r>
              <a:rPr lang="en-US" sz="3200" b="1" dirty="0" smtClean="0">
                <a:solidFill>
                  <a:srgbClr val="0070C0"/>
                </a:solidFill>
                <a:latin typeface="Libre Baskerville"/>
                <a:ea typeface="Libre Baskerville"/>
                <a:cs typeface="Libre Baskerville"/>
                <a:sym typeface="Libre Baskerville"/>
              </a:rPr>
              <a:t> de </a:t>
            </a:r>
            <a:r>
              <a:rPr lang="en-US" sz="3200" b="1" dirty="0" err="1" smtClean="0">
                <a:solidFill>
                  <a:srgbClr val="0070C0"/>
                </a:solidFill>
                <a:latin typeface="Libre Baskerville"/>
                <a:ea typeface="Libre Baskerville"/>
                <a:cs typeface="Libre Baskerville"/>
                <a:sym typeface="Libre Baskerville"/>
              </a:rPr>
              <a:t>libre</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comercio</a:t>
            </a:r>
            <a:r>
              <a:rPr lang="en-US" sz="3200" b="1" dirty="0" smtClean="0">
                <a:solidFill>
                  <a:srgbClr val="0070C0"/>
                </a:solidFill>
                <a:latin typeface="Libre Baskerville"/>
                <a:ea typeface="Libre Baskerville"/>
                <a:cs typeface="Libre Baskerville"/>
                <a:sym typeface="Libre Baskerville"/>
              </a:rPr>
              <a:t> </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1414013"/>
            <a:ext cx="11290696" cy="3240624"/>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A fines de 2024, la Comisión Europea y el Mercosur finalizaron las negociaciones para un acuerdo de asociación entre la UE y el Mercosur. </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Entre los principales productos exportados por la UE al Mercosur se destacan materiales de transporte, productos farmacéuticos y piezas de automóviles.</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Mientras que el Mercosur exporta principalmente ganado, alimentos para ganado, productos petrolíferos y minerales.</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El tratado busca eliminar o reducir aranceles en bienes y servicios, fomentar la inversión extranjera y establecer cláusulas relacionadas a sostenibilidad, comercio digital y derechos laborales. También incorpora un mecanismo de rebalanceo de concesiones comerciales y una cláusula de revisión del acuerdo.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Desde </a:t>
            </a:r>
            <a:r>
              <a:rPr lang="es-UY" sz="1400" dirty="0">
                <a:solidFill>
                  <a:srgbClr val="E7E6E6">
                    <a:lumMod val="25000"/>
                  </a:srgbClr>
                </a:solidFill>
                <a:latin typeface="Libre Baskerville"/>
                <a:ea typeface="Libre Baskerville"/>
                <a:cs typeface="Libre Baskerville"/>
                <a:sym typeface="Libre Baskerville"/>
              </a:rPr>
              <a:t>ese anuncio se han planteado reparos por parte de algunos países europeos que solicitan cláusulas de protección para sus agricultores con el fin de un mejor equilibrio.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304328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7" name="Google Shape;136;p5">
            <a:extLst>
              <a:ext uri="{FF2B5EF4-FFF2-40B4-BE49-F238E27FC236}">
                <a16:creationId xmlns:a16="http://schemas.microsoft.com/office/drawing/2014/main" xmlns="" id="{231D46D7-1D55-41B0-9B0C-29452310EC61}"/>
              </a:ext>
            </a:extLst>
          </p:cNvPr>
          <p:cNvSpPr txBox="1"/>
          <p:nvPr/>
        </p:nvSpPr>
        <p:spPr>
          <a:xfrm>
            <a:off x="512018" y="4914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err="1" smtClean="0">
                <a:solidFill>
                  <a:srgbClr val="0070C0"/>
                </a:solidFill>
                <a:latin typeface="Libre Baskerville"/>
                <a:ea typeface="Libre Baskerville"/>
                <a:cs typeface="Libre Baskerville"/>
                <a:sym typeface="Libre Baskerville"/>
              </a:rPr>
              <a:t>Contenido</a:t>
            </a:r>
            <a:endParaRPr lang="en-US" sz="3200" b="1" dirty="0">
              <a:solidFill>
                <a:srgbClr val="0070C0"/>
              </a:solidFill>
              <a:latin typeface="Libre Baskerville"/>
              <a:ea typeface="Libre Baskerville"/>
              <a:cs typeface="Libre Baskerville"/>
              <a:sym typeface="Libre Baskerville"/>
            </a:endParaRPr>
          </a:p>
        </p:txBody>
      </p: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11</a:t>
            </a:fld>
            <a:endParaRPr lang="es-AR" dirty="0">
              <a:solidFill>
                <a:prstClr val="black">
                  <a:tint val="75000"/>
                </a:prstClr>
              </a:solidFill>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0" name="TextBox 8">
            <a:extLst>
              <a:ext uri="{FF2B5EF4-FFF2-40B4-BE49-F238E27FC236}">
                <a16:creationId xmlns:a16="http://schemas.microsoft.com/office/drawing/2014/main" xmlns="" id="{352D7758-525E-0073-15DB-2372210FC0E0}"/>
              </a:ext>
            </a:extLst>
          </p:cNvPr>
          <p:cNvSpPr txBox="1"/>
          <p:nvPr/>
        </p:nvSpPr>
        <p:spPr>
          <a:xfrm>
            <a:off x="512018" y="1429509"/>
            <a:ext cx="11234704" cy="3785652"/>
          </a:xfrm>
          <a:prstGeom prst="rect">
            <a:avLst/>
          </a:prstGeom>
          <a:noFill/>
          <a:ln w="15875">
            <a:noFill/>
          </a:ln>
        </p:spPr>
        <p:txBody>
          <a:bodyPr wrap="square" rtlCol="0">
            <a:spAutoFit/>
          </a:bodyPr>
          <a:lstStyle/>
          <a:p>
            <a:pPr marL="342900" indent="-342900" algn="just" fontAlgn="base">
              <a:buClr>
                <a:prstClr val="black">
                  <a:lumMod val="75000"/>
                  <a:lumOff val="25000"/>
                </a:prstClr>
              </a:buClr>
              <a:buSzPct val="90000"/>
              <a:buFont typeface="Wingdings" panose="05000000000000000000" pitchFamily="2" charset="2"/>
              <a:buChar char="§"/>
              <a:defRPr/>
            </a:pPr>
            <a:r>
              <a:rPr lang="en-US" sz="2400" b="1" dirty="0" err="1" smtClean="0">
                <a:solidFill>
                  <a:srgbClr val="0070C0"/>
                </a:solidFill>
              </a:rPr>
              <a:t>Coyuntura</a:t>
            </a:r>
            <a:r>
              <a:rPr lang="en-US" sz="2400" b="1" dirty="0" smtClean="0">
                <a:solidFill>
                  <a:srgbClr val="0070C0"/>
                </a:solidFill>
              </a:rPr>
              <a:t> global: </a:t>
            </a:r>
          </a:p>
          <a:p>
            <a:pPr marL="800100" lvl="1" indent="-342900" algn="just" fontAlgn="base">
              <a:buClr>
                <a:prstClr val="black">
                  <a:lumMod val="75000"/>
                  <a:lumOff val="25000"/>
                </a:prstClr>
              </a:buClr>
              <a:buSzPct val="90000"/>
              <a:buFont typeface="Wingdings" panose="05000000000000000000" pitchFamily="2" charset="2"/>
              <a:buChar char="Ø"/>
              <a:defRPr/>
            </a:pPr>
            <a:r>
              <a:rPr lang="en-US" sz="2400" b="1" dirty="0">
                <a:solidFill>
                  <a:srgbClr val="44546A">
                    <a:lumMod val="75000"/>
                  </a:srgbClr>
                </a:solidFill>
              </a:rPr>
              <a:t>la </a:t>
            </a:r>
            <a:r>
              <a:rPr lang="en-US" sz="2400" b="1" dirty="0" err="1">
                <a:solidFill>
                  <a:srgbClr val="44546A">
                    <a:lumMod val="75000"/>
                  </a:srgbClr>
                </a:solidFill>
              </a:rPr>
              <a:t>Reserva</a:t>
            </a:r>
            <a:r>
              <a:rPr lang="en-US" sz="2400" b="1" dirty="0">
                <a:solidFill>
                  <a:srgbClr val="44546A">
                    <a:lumMod val="75000"/>
                  </a:srgbClr>
                </a:solidFill>
              </a:rPr>
              <a:t> Federal ante un </a:t>
            </a:r>
            <a:r>
              <a:rPr lang="en-US" sz="2400" b="1" dirty="0" err="1">
                <a:solidFill>
                  <a:srgbClr val="44546A">
                    <a:lumMod val="75000"/>
                  </a:srgbClr>
                </a:solidFill>
              </a:rPr>
              <a:t>escenario</a:t>
            </a:r>
            <a:r>
              <a:rPr lang="en-US" sz="2400" b="1" dirty="0">
                <a:solidFill>
                  <a:srgbClr val="44546A">
                    <a:lumMod val="75000"/>
                  </a:srgbClr>
                </a:solidFill>
              </a:rPr>
              <a:t> de </a:t>
            </a:r>
            <a:r>
              <a:rPr lang="en-US" sz="2400" b="1" dirty="0" err="1">
                <a:solidFill>
                  <a:srgbClr val="44546A">
                    <a:lumMod val="75000"/>
                  </a:srgbClr>
                </a:solidFill>
              </a:rPr>
              <a:t>persistente</a:t>
            </a:r>
            <a:r>
              <a:rPr lang="en-US" sz="2400" b="1" dirty="0">
                <a:solidFill>
                  <a:srgbClr val="44546A">
                    <a:lumMod val="75000"/>
                  </a:srgbClr>
                </a:solidFill>
              </a:rPr>
              <a:t> </a:t>
            </a:r>
            <a:r>
              <a:rPr lang="en-US" sz="2400" b="1" dirty="0" err="1">
                <a:solidFill>
                  <a:srgbClr val="44546A">
                    <a:lumMod val="75000"/>
                  </a:srgbClr>
                </a:solidFill>
              </a:rPr>
              <a:t>inflación</a:t>
            </a:r>
            <a:r>
              <a:rPr lang="en-US" sz="2400" b="1" dirty="0">
                <a:solidFill>
                  <a:srgbClr val="44546A">
                    <a:lumMod val="75000"/>
                  </a:srgbClr>
                </a:solidFill>
              </a:rPr>
              <a:t> y </a:t>
            </a:r>
            <a:r>
              <a:rPr lang="en-US" sz="2400" b="1" dirty="0" err="1">
                <a:solidFill>
                  <a:srgbClr val="44546A">
                    <a:lumMod val="75000"/>
                  </a:srgbClr>
                </a:solidFill>
              </a:rPr>
              <a:t>potencial</a:t>
            </a:r>
            <a:r>
              <a:rPr lang="en-US" sz="2400" b="1" dirty="0">
                <a:solidFill>
                  <a:srgbClr val="44546A">
                    <a:lumMod val="75000"/>
                  </a:srgbClr>
                </a:solidFill>
              </a:rPr>
              <a:t> </a:t>
            </a:r>
            <a:r>
              <a:rPr lang="en-US" sz="2400" b="1" dirty="0" err="1">
                <a:solidFill>
                  <a:srgbClr val="44546A">
                    <a:lumMod val="75000"/>
                  </a:srgbClr>
                </a:solidFill>
              </a:rPr>
              <a:t>estancamiento</a:t>
            </a:r>
            <a:endParaRPr lang="en-US" sz="2400" b="1" dirty="0">
              <a:solidFill>
                <a:srgbClr val="44546A">
                  <a:lumMod val="75000"/>
                </a:srgbClr>
              </a:solidFill>
            </a:endParaRPr>
          </a:p>
          <a:p>
            <a:pPr marL="800100" lvl="1" indent="-342900" algn="just" fontAlgn="base">
              <a:buClr>
                <a:prstClr val="black">
                  <a:lumMod val="75000"/>
                  <a:lumOff val="25000"/>
                </a:prstClr>
              </a:buClr>
              <a:buSzPct val="90000"/>
              <a:buFont typeface="Wingdings" panose="05000000000000000000" pitchFamily="2" charset="2"/>
              <a:buChar char="Ø"/>
              <a:defRPr/>
            </a:pPr>
            <a:r>
              <a:rPr lang="en-US" sz="2400" b="1" dirty="0">
                <a:solidFill>
                  <a:srgbClr val="44546A">
                    <a:lumMod val="75000"/>
                  </a:srgbClr>
                </a:solidFill>
              </a:rPr>
              <a:t>la Unión </a:t>
            </a:r>
            <a:r>
              <a:rPr lang="en-US" sz="2400" b="1" dirty="0" err="1">
                <a:solidFill>
                  <a:srgbClr val="44546A">
                    <a:lumMod val="75000"/>
                  </a:srgbClr>
                </a:solidFill>
              </a:rPr>
              <a:t>Europea</a:t>
            </a:r>
            <a:r>
              <a:rPr lang="en-US" sz="2400" b="1" dirty="0">
                <a:solidFill>
                  <a:srgbClr val="44546A">
                    <a:lumMod val="75000"/>
                  </a:srgbClr>
                </a:solidFill>
              </a:rPr>
              <a:t> ante un </a:t>
            </a:r>
            <a:r>
              <a:rPr lang="en-US" sz="2400" b="1" dirty="0" err="1">
                <a:solidFill>
                  <a:srgbClr val="44546A">
                    <a:lumMod val="75000"/>
                  </a:srgbClr>
                </a:solidFill>
              </a:rPr>
              <a:t>escenario</a:t>
            </a:r>
            <a:r>
              <a:rPr lang="en-US" sz="2400" b="1" dirty="0">
                <a:solidFill>
                  <a:srgbClr val="44546A">
                    <a:lumMod val="75000"/>
                  </a:srgbClr>
                </a:solidFill>
              </a:rPr>
              <a:t> de </a:t>
            </a:r>
            <a:r>
              <a:rPr lang="en-US" sz="2400" b="1" dirty="0" err="1">
                <a:solidFill>
                  <a:srgbClr val="44546A">
                    <a:lumMod val="75000"/>
                  </a:srgbClr>
                </a:solidFill>
              </a:rPr>
              <a:t>inflación</a:t>
            </a:r>
            <a:r>
              <a:rPr lang="en-US" sz="2400" b="1" dirty="0">
                <a:solidFill>
                  <a:srgbClr val="44546A">
                    <a:lumMod val="75000"/>
                  </a:srgbClr>
                </a:solidFill>
              </a:rPr>
              <a:t> a la </a:t>
            </a:r>
            <a:r>
              <a:rPr lang="en-US" sz="2400" b="1" dirty="0" err="1">
                <a:solidFill>
                  <a:srgbClr val="44546A">
                    <a:lumMod val="75000"/>
                  </a:srgbClr>
                </a:solidFill>
              </a:rPr>
              <a:t>baja</a:t>
            </a:r>
            <a:r>
              <a:rPr lang="en-US" sz="2400" b="1" dirty="0">
                <a:solidFill>
                  <a:srgbClr val="44546A">
                    <a:lumMod val="75000"/>
                  </a:srgbClr>
                </a:solidFill>
              </a:rPr>
              <a:t> y </a:t>
            </a:r>
            <a:r>
              <a:rPr lang="en-US" sz="2400" b="1" dirty="0" err="1">
                <a:solidFill>
                  <a:srgbClr val="44546A">
                    <a:lumMod val="75000"/>
                  </a:srgbClr>
                </a:solidFill>
              </a:rPr>
              <a:t>crecimiento</a:t>
            </a:r>
            <a:r>
              <a:rPr lang="en-US" sz="2400" b="1" dirty="0">
                <a:solidFill>
                  <a:srgbClr val="44546A">
                    <a:lumMod val="75000"/>
                  </a:srgbClr>
                </a:solidFill>
              </a:rPr>
              <a:t> </a:t>
            </a:r>
            <a:r>
              <a:rPr lang="en-US" sz="2400" b="1" dirty="0" err="1">
                <a:solidFill>
                  <a:srgbClr val="44546A">
                    <a:lumMod val="75000"/>
                  </a:srgbClr>
                </a:solidFill>
              </a:rPr>
              <a:t>moderado</a:t>
            </a:r>
            <a:endParaRPr lang="en-US" sz="2400" b="1" dirty="0">
              <a:solidFill>
                <a:srgbClr val="44546A">
                  <a:lumMod val="75000"/>
                </a:srgbClr>
              </a:solidFill>
            </a:endParaRP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smtClean="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r>
              <a:rPr lang="en-US" sz="2400" b="1" dirty="0" err="1" smtClean="0">
                <a:solidFill>
                  <a:srgbClr val="0070C0"/>
                </a:solidFill>
              </a:rPr>
              <a:t>Coyuntura</a:t>
            </a:r>
            <a:r>
              <a:rPr lang="en-US" sz="2400" b="1" dirty="0" smtClean="0">
                <a:solidFill>
                  <a:srgbClr val="0070C0"/>
                </a:solidFill>
              </a:rPr>
              <a:t> local: </a:t>
            </a:r>
            <a:r>
              <a:rPr lang="en-US" sz="2400" b="1" dirty="0" err="1">
                <a:solidFill>
                  <a:srgbClr val="0070C0"/>
                </a:solidFill>
              </a:rPr>
              <a:t>perspectivas</a:t>
            </a:r>
            <a:r>
              <a:rPr lang="en-US" sz="2400" b="1" dirty="0">
                <a:solidFill>
                  <a:srgbClr val="0070C0"/>
                </a:solidFill>
              </a:rPr>
              <a:t> </a:t>
            </a:r>
            <a:r>
              <a:rPr lang="en-US" sz="2400" b="1" dirty="0" err="1">
                <a:solidFill>
                  <a:srgbClr val="0070C0"/>
                </a:solidFill>
              </a:rPr>
              <a:t>económicas</a:t>
            </a:r>
            <a:r>
              <a:rPr lang="en-US" sz="2400" b="1" dirty="0">
                <a:solidFill>
                  <a:srgbClr val="0070C0"/>
                </a:solidFill>
              </a:rPr>
              <a:t> ante la </a:t>
            </a:r>
            <a:r>
              <a:rPr lang="en-US" sz="2400" b="1" dirty="0" err="1">
                <a:solidFill>
                  <a:srgbClr val="0070C0"/>
                </a:solidFill>
              </a:rPr>
              <a:t>presentación</a:t>
            </a:r>
            <a:r>
              <a:rPr lang="en-US" sz="2400" b="1" dirty="0">
                <a:solidFill>
                  <a:srgbClr val="0070C0"/>
                </a:solidFill>
              </a:rPr>
              <a:t> de </a:t>
            </a:r>
            <a:r>
              <a:rPr lang="en-US" sz="2400" b="1" dirty="0" err="1">
                <a:solidFill>
                  <a:srgbClr val="0070C0"/>
                </a:solidFill>
              </a:rPr>
              <a:t>Presupuesto</a:t>
            </a:r>
            <a:r>
              <a:rPr lang="en-US" sz="2400" b="1" dirty="0">
                <a:solidFill>
                  <a:srgbClr val="0070C0"/>
                </a:solidFill>
              </a:rPr>
              <a:t> Nacional </a:t>
            </a:r>
            <a:r>
              <a:rPr lang="en-US" sz="2400" b="1" dirty="0" err="1">
                <a:solidFill>
                  <a:srgbClr val="0070C0"/>
                </a:solidFill>
              </a:rPr>
              <a:t>quinquenal</a:t>
            </a:r>
            <a:endParaRPr lang="en-US" sz="2400" b="1" dirty="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smtClean="0">
              <a:solidFill>
                <a:srgbClr val="0070C0"/>
              </a:solidFill>
            </a:endParaRPr>
          </a:p>
          <a:p>
            <a:pPr algn="just" fontAlgn="base">
              <a:buClr>
                <a:prstClr val="black">
                  <a:lumMod val="75000"/>
                  <a:lumOff val="25000"/>
                </a:prstClr>
              </a:buClr>
              <a:buSzPct val="90000"/>
              <a:defRPr/>
            </a:pPr>
            <a:endParaRPr lang="en-US" sz="2400" b="1" dirty="0" smtClean="0">
              <a:solidFill>
                <a:srgbClr val="44546A">
                  <a:lumMod val="75000"/>
                </a:srgbClr>
              </a:solidFill>
            </a:endParaRPr>
          </a:p>
        </p:txBody>
      </p:sp>
    </p:spTree>
    <p:extLst>
      <p:ext uri="{BB962C8B-B14F-4D97-AF65-F5344CB8AC3E}">
        <p14:creationId xmlns:p14="http://schemas.microsoft.com/office/powerpoint/2010/main" val="246083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12</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Uruguay: </a:t>
            </a:r>
            <a:r>
              <a:rPr lang="en-US" sz="3200" b="1" dirty="0" err="1" smtClean="0">
                <a:solidFill>
                  <a:srgbClr val="0070C0"/>
                </a:solidFill>
                <a:latin typeface="Libre Baskerville"/>
                <a:ea typeface="Libre Baskerville"/>
                <a:cs typeface="Libre Baskerville"/>
                <a:sym typeface="Libre Baskerville"/>
              </a:rPr>
              <a:t>actividad</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económica</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923936"/>
            <a:ext cx="11290696" cy="2378849"/>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La actividad económica en 2024 presentó un crecimiento de +3,1% debido principalmente a la recuperación en la producción de soja y la generación de energía hidroeléctrica.</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El primer trimestre del año ha demostrado un buen desempeño (+3,4%) debido a la temporada turística y un aumento del consumo privado.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Sin embargo, se espera que en el segundo semestre del 2025 haya una moderación en el crecimiento debido a la falta de inversiones “nuevas”, al impacto que podrían tener los aranceles anunciados por el gobierno de EE.UU. y a un UYU más apreciado (exportaciones de carne podría mejorar este escenario).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Los analistas han mantenido estable la proyección de crecimiento para este año, ubicándose en 2,5% en la última encuesta.</a:t>
            </a:r>
          </a:p>
        </p:txBody>
      </p:sp>
      <p:pic>
        <p:nvPicPr>
          <p:cNvPr id="3" name="Imagen 2"/>
          <p:cNvPicPr>
            <a:picLocks noChangeAspect="1"/>
          </p:cNvPicPr>
          <p:nvPr/>
        </p:nvPicPr>
        <p:blipFill>
          <a:blip r:embed="rId5"/>
          <a:stretch>
            <a:fillRect/>
          </a:stretch>
        </p:blipFill>
        <p:spPr>
          <a:xfrm>
            <a:off x="512018" y="3299496"/>
            <a:ext cx="5209910" cy="3421980"/>
          </a:xfrm>
          <a:prstGeom prst="rect">
            <a:avLst/>
          </a:prstGeom>
        </p:spPr>
      </p:pic>
      <p:pic>
        <p:nvPicPr>
          <p:cNvPr id="4" name="Imagen 3"/>
          <p:cNvPicPr>
            <a:picLocks noChangeAspect="1"/>
          </p:cNvPicPr>
          <p:nvPr/>
        </p:nvPicPr>
        <p:blipFill>
          <a:blip r:embed="rId6"/>
          <a:stretch>
            <a:fillRect/>
          </a:stretch>
        </p:blipFill>
        <p:spPr>
          <a:xfrm>
            <a:off x="6210507" y="3299841"/>
            <a:ext cx="5367600" cy="3488565"/>
          </a:xfrm>
          <a:prstGeom prst="rect">
            <a:avLst/>
          </a:prstGeom>
        </p:spPr>
      </p:pic>
    </p:spTree>
    <p:extLst>
      <p:ext uri="{BB962C8B-B14F-4D97-AF65-F5344CB8AC3E}">
        <p14:creationId xmlns:p14="http://schemas.microsoft.com/office/powerpoint/2010/main" val="1905733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13</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Uruguay: </a:t>
            </a:r>
            <a:r>
              <a:rPr lang="en-US" sz="3200" b="1" dirty="0" err="1" smtClean="0">
                <a:solidFill>
                  <a:srgbClr val="0070C0"/>
                </a:solidFill>
                <a:latin typeface="Libre Baskerville"/>
                <a:ea typeface="Libre Baskerville"/>
                <a:cs typeface="Libre Baskerville"/>
                <a:sym typeface="Libre Baskerville"/>
              </a:rPr>
              <a:t>inflación</a:t>
            </a:r>
            <a:endParaRPr lang="en-US" sz="3200" b="1" dirty="0">
              <a:solidFill>
                <a:srgbClr val="0070C0"/>
              </a:solidFill>
              <a:latin typeface="Libre Baskerville"/>
              <a:ea typeface="Libre Baskerville"/>
              <a:cs typeface="Libre Baskerville"/>
              <a:sym typeface="Libre Baskerville"/>
            </a:endParaRPr>
          </a:p>
        </p:txBody>
      </p:sp>
      <p:sp>
        <p:nvSpPr>
          <p:cNvPr id="14" name="Google Shape;136;p5">
            <a:extLst>
              <a:ext uri="{FF2B5EF4-FFF2-40B4-BE49-F238E27FC236}">
                <a16:creationId xmlns:a16="http://schemas.microsoft.com/office/drawing/2014/main" xmlns="" id="{42990325-F254-4021-AAD5-E0E80AA77080}"/>
              </a:ext>
            </a:extLst>
          </p:cNvPr>
          <p:cNvSpPr txBox="1"/>
          <p:nvPr/>
        </p:nvSpPr>
        <p:spPr>
          <a:xfrm>
            <a:off x="527094" y="1281939"/>
            <a:ext cx="10826706" cy="1301631"/>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La inflación marcó 24 meses dentro del rango de tolerancia y en mayo se situó en 5,05% interanual (por debajo de la mediana de analistas), desacelerándose respecto al 5,36% registrado en abril. </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Las proyecciones de PUENTE apuntan a una desaceleración en los próximos 6 meses hacia 4,69% en Dic-25 (impulsado principalmente por la apreciación del UYU) y</a:t>
            </a:r>
            <a:r>
              <a:rPr lang="es-UY" sz="1400" dirty="0">
                <a:solidFill>
                  <a:srgbClr val="E7E6E6">
                    <a:lumMod val="25000"/>
                  </a:srgbClr>
                </a:solidFill>
                <a:latin typeface="Libre Baskerville"/>
                <a:ea typeface="Libre Baskerville"/>
                <a:cs typeface="Libre Baskerville"/>
                <a:sym typeface="Libre Baskerville"/>
              </a:rPr>
              <a:t> </a:t>
            </a:r>
            <a:r>
              <a:rPr lang="es-UY" sz="1400" dirty="0" smtClean="0">
                <a:solidFill>
                  <a:srgbClr val="E7E6E6">
                    <a:lumMod val="25000"/>
                  </a:srgbClr>
                </a:solidFill>
                <a:latin typeface="Libre Baskerville"/>
                <a:ea typeface="Libre Baskerville"/>
                <a:cs typeface="Libre Baskerville"/>
                <a:sym typeface="Libre Baskerville"/>
              </a:rPr>
              <a:t>5,61% en Dic-26, siempre dentro del rango de tolerancia del Banco Central.</a:t>
            </a:r>
          </a:p>
          <a:p>
            <a:pPr marL="465667" indent="-457200">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p:txBody>
      </p:sp>
      <p:pic>
        <p:nvPicPr>
          <p:cNvPr id="4" name="Imagen 3"/>
          <p:cNvPicPr>
            <a:picLocks noChangeAspect="1"/>
          </p:cNvPicPr>
          <p:nvPr/>
        </p:nvPicPr>
        <p:blipFill>
          <a:blip r:embed="rId5"/>
          <a:stretch>
            <a:fillRect/>
          </a:stretch>
        </p:blipFill>
        <p:spPr>
          <a:xfrm>
            <a:off x="661815" y="3035684"/>
            <a:ext cx="5229164" cy="3407770"/>
          </a:xfrm>
          <a:prstGeom prst="rect">
            <a:avLst/>
          </a:prstGeom>
        </p:spPr>
      </p:pic>
      <p:pic>
        <p:nvPicPr>
          <p:cNvPr id="6" name="Imagen 5"/>
          <p:cNvPicPr>
            <a:picLocks noChangeAspect="1"/>
          </p:cNvPicPr>
          <p:nvPr/>
        </p:nvPicPr>
        <p:blipFill>
          <a:blip r:embed="rId6"/>
          <a:stretch>
            <a:fillRect/>
          </a:stretch>
        </p:blipFill>
        <p:spPr>
          <a:xfrm>
            <a:off x="6070863" y="3034030"/>
            <a:ext cx="4967926" cy="3340792"/>
          </a:xfrm>
          <a:prstGeom prst="rect">
            <a:avLst/>
          </a:prstGeom>
        </p:spPr>
      </p:pic>
    </p:spTree>
    <p:extLst>
      <p:ext uri="{BB962C8B-B14F-4D97-AF65-F5344CB8AC3E}">
        <p14:creationId xmlns:p14="http://schemas.microsoft.com/office/powerpoint/2010/main" val="540587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14</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Uruguay: </a:t>
            </a:r>
            <a:r>
              <a:rPr lang="en-US" sz="3200" b="1" dirty="0" err="1" smtClean="0">
                <a:solidFill>
                  <a:srgbClr val="0070C0"/>
                </a:solidFill>
                <a:latin typeface="Libre Baskerville"/>
                <a:ea typeface="Libre Baskerville"/>
                <a:cs typeface="Libre Baskerville"/>
                <a:sym typeface="Libre Baskerville"/>
              </a:rPr>
              <a:t>política</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monetaria</a:t>
            </a:r>
            <a:endParaRPr lang="en-US" sz="3200" b="1" dirty="0">
              <a:solidFill>
                <a:srgbClr val="0070C0"/>
              </a:solidFill>
              <a:latin typeface="Libre Baskerville"/>
              <a:ea typeface="Libre Baskerville"/>
              <a:cs typeface="Libre Baskerville"/>
              <a:sym typeface="Libre Baskerville"/>
            </a:endParaRPr>
          </a:p>
        </p:txBody>
      </p:sp>
      <p:sp>
        <p:nvSpPr>
          <p:cNvPr id="10" name="Google Shape;136;p5">
            <a:extLst>
              <a:ext uri="{FF2B5EF4-FFF2-40B4-BE49-F238E27FC236}">
                <a16:creationId xmlns:a16="http://schemas.microsoft.com/office/drawing/2014/main" xmlns="" id="{42990325-F254-4021-AAD5-E0E80AA77080}"/>
              </a:ext>
            </a:extLst>
          </p:cNvPr>
          <p:cNvSpPr txBox="1"/>
          <p:nvPr/>
        </p:nvSpPr>
        <p:spPr>
          <a:xfrm>
            <a:off x="527094" y="1192039"/>
            <a:ext cx="10826706" cy="1517075"/>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En su más reciente reunión de Mayo, el COPOM decidió mantener la tasa de referencia estable en 9,25% con el objetivo de profundizar “</a:t>
            </a:r>
            <a:r>
              <a:rPr lang="es-ES" sz="1400" dirty="0">
                <a:solidFill>
                  <a:srgbClr val="E7E6E6">
                    <a:lumMod val="25000"/>
                  </a:srgbClr>
                </a:solidFill>
                <a:latin typeface="Libre Baskerville"/>
                <a:ea typeface="Libre Baskerville"/>
                <a:cs typeface="Libre Baskerville"/>
                <a:sym typeface="Libre Baskerville"/>
              </a:rPr>
              <a:t>el sesgo contractivo de política dado el descenso de las expectativas de </a:t>
            </a:r>
            <a:r>
              <a:rPr lang="es-ES" sz="1400" dirty="0" smtClean="0">
                <a:solidFill>
                  <a:srgbClr val="E7E6E6">
                    <a:lumMod val="25000"/>
                  </a:srgbClr>
                </a:solidFill>
                <a:latin typeface="Libre Baskerville"/>
                <a:ea typeface="Libre Baskerville"/>
                <a:cs typeface="Libre Baskerville"/>
                <a:sym typeface="Libre Baskerville"/>
              </a:rPr>
              <a:t>inflación.”</a:t>
            </a: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A pesar de que las expectativas han demostrado una caída significativa, la inflación núcleo sigue cerca del techo del rango y las proyecciones de crecimiento han mostrado una pérdida de dinamismo.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En este sentido, nuestro nuevo escenario base no contempla recortes de tasa este </a:t>
            </a:r>
            <a:r>
              <a:rPr lang="es-UY" sz="1400" dirty="0" smtClean="0">
                <a:solidFill>
                  <a:srgbClr val="E7E6E6">
                    <a:lumMod val="25000"/>
                  </a:srgbClr>
                </a:solidFill>
                <a:latin typeface="Libre Baskerville"/>
                <a:ea typeface="Libre Baskerville"/>
                <a:cs typeface="Libre Baskerville"/>
                <a:sym typeface="Libre Baskerville"/>
              </a:rPr>
              <a:t>año.</a:t>
            </a:r>
            <a:endParaRPr lang="es-UY" sz="1400" dirty="0">
              <a:solidFill>
                <a:srgbClr val="E7E6E6">
                  <a:lumMod val="25000"/>
                </a:srgbClr>
              </a:solidFill>
              <a:latin typeface="Libre Baskerville"/>
              <a:ea typeface="Libre Baskerville"/>
              <a:cs typeface="Libre Baskerville"/>
              <a:sym typeface="Libre Baskerville"/>
            </a:endParaRPr>
          </a:p>
        </p:txBody>
      </p:sp>
      <p:pic>
        <p:nvPicPr>
          <p:cNvPr id="3" name="Imagen 2"/>
          <p:cNvPicPr>
            <a:picLocks noChangeAspect="1"/>
          </p:cNvPicPr>
          <p:nvPr/>
        </p:nvPicPr>
        <p:blipFill>
          <a:blip r:embed="rId5"/>
          <a:stretch>
            <a:fillRect/>
          </a:stretch>
        </p:blipFill>
        <p:spPr>
          <a:xfrm>
            <a:off x="533632" y="2840512"/>
            <a:ext cx="5511430" cy="3607200"/>
          </a:xfrm>
          <a:prstGeom prst="rect">
            <a:avLst/>
          </a:prstGeom>
        </p:spPr>
      </p:pic>
      <p:pic>
        <p:nvPicPr>
          <p:cNvPr id="4" name="Imagen 3"/>
          <p:cNvPicPr>
            <a:picLocks noChangeAspect="1"/>
          </p:cNvPicPr>
          <p:nvPr/>
        </p:nvPicPr>
        <p:blipFill>
          <a:blip r:embed="rId6"/>
          <a:stretch>
            <a:fillRect/>
          </a:stretch>
        </p:blipFill>
        <p:spPr>
          <a:xfrm>
            <a:off x="5981652" y="2836505"/>
            <a:ext cx="5821061" cy="3607200"/>
          </a:xfrm>
          <a:prstGeom prst="rect">
            <a:avLst/>
          </a:prstGeom>
        </p:spPr>
      </p:pic>
    </p:spTree>
    <p:extLst>
      <p:ext uri="{BB962C8B-B14F-4D97-AF65-F5344CB8AC3E}">
        <p14:creationId xmlns:p14="http://schemas.microsoft.com/office/powerpoint/2010/main" val="96876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15</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Uruguay: </a:t>
            </a:r>
            <a:r>
              <a:rPr lang="en-US" sz="3200" b="1" dirty="0" err="1" smtClean="0">
                <a:solidFill>
                  <a:srgbClr val="0070C0"/>
                </a:solidFill>
                <a:latin typeface="Libre Baskerville"/>
                <a:ea typeface="Libre Baskerville"/>
                <a:cs typeface="Libre Baskerville"/>
                <a:sym typeface="Libre Baskerville"/>
              </a:rPr>
              <a:t>tipo</a:t>
            </a:r>
            <a:r>
              <a:rPr lang="en-US" sz="3200" b="1" dirty="0" smtClean="0">
                <a:solidFill>
                  <a:srgbClr val="0070C0"/>
                </a:solidFill>
                <a:latin typeface="Libre Baskerville"/>
                <a:ea typeface="Libre Baskerville"/>
                <a:cs typeface="Libre Baskerville"/>
                <a:sym typeface="Libre Baskerville"/>
              </a:rPr>
              <a:t> de </a:t>
            </a:r>
            <a:r>
              <a:rPr lang="en-US" sz="3200" b="1" dirty="0" err="1" smtClean="0">
                <a:solidFill>
                  <a:srgbClr val="0070C0"/>
                </a:solidFill>
                <a:latin typeface="Libre Baskerville"/>
                <a:ea typeface="Libre Baskerville"/>
                <a:cs typeface="Libre Baskerville"/>
                <a:sym typeface="Libre Baskerville"/>
              </a:rPr>
              <a:t>cambio</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1120965"/>
            <a:ext cx="10826706" cy="1732518"/>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El UYU lleva apreciado aprox. </a:t>
            </a:r>
            <a:r>
              <a:rPr lang="es-UY" sz="1400" dirty="0" smtClean="0">
                <a:solidFill>
                  <a:srgbClr val="E7E6E6">
                    <a:lumMod val="25000"/>
                  </a:srgbClr>
                </a:solidFill>
                <a:latin typeface="Libre Baskerville"/>
                <a:ea typeface="Libre Baskerville"/>
                <a:cs typeface="Libre Baskerville"/>
                <a:sym typeface="Libre Baskerville"/>
              </a:rPr>
              <a:t>9,5% </a:t>
            </a:r>
            <a:r>
              <a:rPr lang="es-UY" sz="1400" dirty="0">
                <a:solidFill>
                  <a:srgbClr val="E7E6E6">
                    <a:lumMod val="25000"/>
                  </a:srgbClr>
                </a:solidFill>
                <a:latin typeface="Libre Baskerville"/>
                <a:ea typeface="Libre Baskerville"/>
                <a:cs typeface="Libre Baskerville"/>
                <a:sym typeface="Libre Baskerville"/>
              </a:rPr>
              <a:t>desde principios de año, lo cual es reflejo principalmente del dólar a nivel global y ha seguido la evolución del BRL (principal socio comercial en América Latina). </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Flujos de IED mejoró a finales del 2024, pero nuestra expectativa es que se mantenga bajo dado que no hay grandes inversiones en infraestructura que pudieran tener un impacto significativo. </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En la más reciente encuesta de expectativas, se espera que el UYU cierre 2025 en </a:t>
            </a:r>
            <a:r>
              <a:rPr lang="es-UY" sz="1400" dirty="0" smtClean="0">
                <a:solidFill>
                  <a:srgbClr val="E7E6E6">
                    <a:lumMod val="25000"/>
                  </a:srgbClr>
                </a:solidFill>
                <a:latin typeface="Libre Baskerville"/>
                <a:ea typeface="Libre Baskerville"/>
                <a:cs typeface="Libre Baskerville"/>
                <a:sym typeface="Libre Baskerville"/>
              </a:rPr>
              <a:t>42,4 </a:t>
            </a:r>
            <a:r>
              <a:rPr lang="es-UY" sz="1400" dirty="0">
                <a:solidFill>
                  <a:srgbClr val="E7E6E6">
                    <a:lumMod val="25000"/>
                  </a:srgbClr>
                </a:solidFill>
                <a:latin typeface="Libre Baskerville"/>
                <a:ea typeface="Libre Baskerville"/>
                <a:cs typeface="Libre Baskerville"/>
                <a:sym typeface="Libre Baskerville"/>
              </a:rPr>
              <a:t>(una depreciación implícita de 5</a:t>
            </a:r>
            <a:r>
              <a:rPr lang="es-UY" sz="1400" dirty="0" smtClean="0">
                <a:solidFill>
                  <a:srgbClr val="E7E6E6">
                    <a:lumMod val="25000"/>
                  </a:srgbClr>
                </a:solidFill>
                <a:latin typeface="Libre Baskerville"/>
                <a:ea typeface="Libre Baskerville"/>
                <a:cs typeface="Libre Baskerville"/>
                <a:sym typeface="Libre Baskerville"/>
              </a:rPr>
              <a:t>% </a:t>
            </a:r>
            <a:r>
              <a:rPr lang="es-UY" sz="1400" dirty="0">
                <a:solidFill>
                  <a:srgbClr val="E7E6E6">
                    <a:lumMod val="25000"/>
                  </a:srgbClr>
                </a:solidFill>
                <a:latin typeface="Libre Baskerville"/>
                <a:ea typeface="Libre Baskerville"/>
                <a:cs typeface="Libre Baskerville"/>
                <a:sym typeface="Libre Baskerville"/>
              </a:rPr>
              <a:t>desde niveles actuales).</a:t>
            </a:r>
          </a:p>
        </p:txBody>
      </p:sp>
      <p:pic>
        <p:nvPicPr>
          <p:cNvPr id="4" name="Imagen 3"/>
          <p:cNvPicPr>
            <a:picLocks noChangeAspect="1"/>
          </p:cNvPicPr>
          <p:nvPr/>
        </p:nvPicPr>
        <p:blipFill>
          <a:blip r:embed="rId5"/>
          <a:stretch>
            <a:fillRect/>
          </a:stretch>
        </p:blipFill>
        <p:spPr>
          <a:xfrm>
            <a:off x="639574" y="2937082"/>
            <a:ext cx="5016391" cy="3283200"/>
          </a:xfrm>
          <a:prstGeom prst="rect">
            <a:avLst/>
          </a:prstGeom>
        </p:spPr>
      </p:pic>
      <p:pic>
        <p:nvPicPr>
          <p:cNvPr id="6" name="Imagen 5"/>
          <p:cNvPicPr>
            <a:picLocks noChangeAspect="1"/>
          </p:cNvPicPr>
          <p:nvPr/>
        </p:nvPicPr>
        <p:blipFill>
          <a:blip r:embed="rId6"/>
          <a:stretch>
            <a:fillRect/>
          </a:stretch>
        </p:blipFill>
        <p:spPr>
          <a:xfrm>
            <a:off x="5925370" y="2903917"/>
            <a:ext cx="5215914" cy="3402000"/>
          </a:xfrm>
          <a:prstGeom prst="rect">
            <a:avLst/>
          </a:prstGeom>
        </p:spPr>
      </p:pic>
    </p:spTree>
    <p:extLst>
      <p:ext uri="{BB962C8B-B14F-4D97-AF65-F5344CB8AC3E}">
        <p14:creationId xmlns:p14="http://schemas.microsoft.com/office/powerpoint/2010/main" val="78999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4" name="Google Shape;94;p1"/>
          <p:cNvSpPr txBox="1"/>
          <p:nvPr/>
        </p:nvSpPr>
        <p:spPr>
          <a:xfrm>
            <a:off x="7280758" y="5508204"/>
            <a:ext cx="4187827" cy="800193"/>
          </a:xfrm>
          <a:prstGeom prst="rect">
            <a:avLst/>
          </a:prstGeom>
          <a:noFill/>
          <a:ln>
            <a:noFill/>
          </a:ln>
        </p:spPr>
        <p:txBody>
          <a:bodyPr spcFirstLastPara="1" wrap="square" lIns="60950" tIns="30467" rIns="60950" bIns="30467" anchor="t" anchorCtr="0">
            <a:spAutoFit/>
          </a:bodyPr>
          <a:lstStyle/>
          <a:p>
            <a:pPr algn="r">
              <a:lnSpc>
                <a:spcPct val="150000"/>
              </a:lnSpc>
            </a:pPr>
            <a:endParaRPr lang="es-AR" sz="1600" dirty="0">
              <a:solidFill>
                <a:schemeClr val="tx1">
                  <a:lumMod val="75000"/>
                  <a:lumOff val="25000"/>
                </a:schemeClr>
              </a:solidFill>
              <a:latin typeface="Libre Baskerville"/>
              <a:ea typeface="Libre Baskerville"/>
              <a:cs typeface="Libre Baskerville"/>
              <a:sym typeface="Libre Baskerville"/>
            </a:endParaRPr>
          </a:p>
          <a:p>
            <a:pPr algn="r">
              <a:lnSpc>
                <a:spcPct val="150000"/>
              </a:lnSpc>
            </a:pPr>
            <a:r>
              <a:rPr lang="es-UY" sz="1600" dirty="0">
                <a:solidFill>
                  <a:schemeClr val="tx1">
                    <a:lumMod val="75000"/>
                    <a:lumOff val="25000"/>
                  </a:schemeClr>
                </a:solidFill>
                <a:latin typeface="Libre Baskerville"/>
                <a:ea typeface="Libre Baskerville"/>
                <a:cs typeface="Libre Baskerville"/>
                <a:sym typeface="Libre Baskerville"/>
              </a:rPr>
              <a:t>Junio 2025</a:t>
            </a:r>
            <a:endParaRPr lang="es-AR" sz="1600" dirty="0">
              <a:solidFill>
                <a:schemeClr val="tx1">
                  <a:lumMod val="75000"/>
                  <a:lumOff val="25000"/>
                </a:schemeClr>
              </a:solidFill>
              <a:latin typeface="Libre Baskerville"/>
              <a:ea typeface="Libre Baskerville"/>
              <a:cs typeface="Libre Baskerville"/>
              <a:sym typeface="Libre Baskerville"/>
            </a:endParaRPr>
          </a:p>
        </p:txBody>
      </p:sp>
      <p:sp>
        <p:nvSpPr>
          <p:cNvPr id="5" name="Google Shape;145;p6"/>
          <p:cNvSpPr txBox="1"/>
          <p:nvPr/>
        </p:nvSpPr>
        <p:spPr>
          <a:xfrm>
            <a:off x="3152633" y="3896918"/>
            <a:ext cx="8315952" cy="1240076"/>
          </a:xfrm>
          <a:prstGeom prst="rect">
            <a:avLst/>
          </a:prstGeom>
          <a:noFill/>
          <a:ln>
            <a:noFill/>
          </a:ln>
        </p:spPr>
        <p:txBody>
          <a:bodyPr spcFirstLastPara="1" wrap="square" lIns="0" tIns="8883" rIns="0" bIns="0" anchor="ctr" anchorCtr="0">
            <a:spAutoFit/>
          </a:bodyPr>
          <a:lstStyle/>
          <a:p>
            <a:pPr marL="8467" algn="r">
              <a:buClr>
                <a:schemeClr val="lt1"/>
              </a:buClr>
              <a:buSzPts val="6600"/>
            </a:pPr>
            <a:r>
              <a:rPr lang="es-UY" sz="4000" b="1" dirty="0">
                <a:solidFill>
                  <a:srgbClr val="0070C0"/>
                </a:solidFill>
                <a:latin typeface="Libre Baskerville"/>
                <a:ea typeface="Tahoma" panose="020B0604030504040204" pitchFamily="34" charset="0"/>
                <a:cs typeface="Tahoma" panose="020B0604030504040204" pitchFamily="34" charset="0"/>
              </a:rPr>
              <a:t>Estrategias de </a:t>
            </a:r>
            <a:br>
              <a:rPr lang="es-UY" sz="4000" b="1" dirty="0">
                <a:solidFill>
                  <a:srgbClr val="0070C0"/>
                </a:solidFill>
                <a:latin typeface="Libre Baskerville"/>
                <a:ea typeface="Tahoma" panose="020B0604030504040204" pitchFamily="34" charset="0"/>
                <a:cs typeface="Tahoma" panose="020B0604030504040204" pitchFamily="34" charset="0"/>
              </a:rPr>
            </a:br>
            <a:r>
              <a:rPr lang="es-UY" sz="4000" b="1" dirty="0">
                <a:solidFill>
                  <a:srgbClr val="0070C0"/>
                </a:solidFill>
                <a:latin typeface="Libre Baskerville"/>
                <a:ea typeface="Tahoma" panose="020B0604030504040204" pitchFamily="34" charset="0"/>
                <a:cs typeface="Tahoma" panose="020B0604030504040204" pitchFamily="34" charset="0"/>
              </a:rPr>
              <a:t>Finanzas Corporativas</a:t>
            </a:r>
            <a:endParaRPr lang="en-US" sz="1600" b="1" dirty="0">
              <a:solidFill>
                <a:schemeClr val="tx1">
                  <a:lumMod val="75000"/>
                  <a:lumOff val="25000"/>
                </a:schemeClr>
              </a:solidFill>
              <a:latin typeface="Libre Baskerville"/>
              <a:ea typeface="Tahoma" panose="020B0604030504040204" pitchFamily="34" charset="0"/>
              <a:cs typeface="Tahoma" panose="020B0604030504040204" pitchFamily="34" charset="0"/>
              <a:sym typeface="Libre Baskerville"/>
            </a:endParaRPr>
          </a:p>
        </p:txBody>
      </p:sp>
      <p:pic>
        <p:nvPicPr>
          <p:cNvPr id="6" name="Google Shape;93;p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06" y="493775"/>
            <a:ext cx="2079876" cy="552208"/>
          </a:xfrm>
          <a:prstGeom prst="rect">
            <a:avLst/>
          </a:prstGeom>
          <a:noFill/>
          <a:ln>
            <a:noFill/>
          </a:ln>
        </p:spPr>
      </p:pic>
      <p:sp>
        <p:nvSpPr>
          <p:cNvPr id="8" name="Google Shape;145;p6"/>
          <p:cNvSpPr txBox="1"/>
          <p:nvPr/>
        </p:nvSpPr>
        <p:spPr>
          <a:xfrm>
            <a:off x="251201" y="1382121"/>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Tree>
    <p:extLst>
      <p:ext uri="{BB962C8B-B14F-4D97-AF65-F5344CB8AC3E}">
        <p14:creationId xmlns:p14="http://schemas.microsoft.com/office/powerpoint/2010/main" val="265855826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17</a:t>
            </a:fld>
            <a:endParaRPr lang="es-AR" dirty="0">
              <a:solidFill>
                <a:prstClr val="black">
                  <a:tint val="75000"/>
                </a:prstClr>
              </a:solidFill>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231D46D7-1D55-41B0-9B0C-29452310EC61}"/>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Objetivos de la presentación</a:t>
            </a:r>
          </a:p>
        </p:txBody>
      </p:sp>
      <p:sp>
        <p:nvSpPr>
          <p:cNvPr id="7" name="TextBox 8">
            <a:extLst>
              <a:ext uri="{FF2B5EF4-FFF2-40B4-BE49-F238E27FC236}">
                <a16:creationId xmlns:a16="http://schemas.microsoft.com/office/drawing/2014/main" xmlns="" id="{352D7758-525E-0073-15DB-2372210FC0E0}"/>
              </a:ext>
            </a:extLst>
          </p:cNvPr>
          <p:cNvSpPr txBox="1"/>
          <p:nvPr/>
        </p:nvSpPr>
        <p:spPr>
          <a:xfrm>
            <a:off x="512018" y="2626642"/>
            <a:ext cx="10899313" cy="1951496"/>
          </a:xfrm>
          <a:prstGeom prst="rect">
            <a:avLst/>
          </a:prstGeom>
          <a:noFill/>
          <a:ln w="15875">
            <a:noFill/>
          </a:ln>
        </p:spPr>
        <p:txBody>
          <a:bodyPr wrap="square" rtlCol="0" anchor="ctr">
            <a:spAutoFit/>
          </a:bodyPr>
          <a:lstStyle/>
          <a:p>
            <a:pPr algn="ctr" fontAlgn="base">
              <a:lnSpc>
                <a:spcPct val="150000"/>
              </a:lnSpc>
              <a:buClr>
                <a:prstClr val="black">
                  <a:lumMod val="75000"/>
                  <a:lumOff val="25000"/>
                </a:prstClr>
              </a:buClr>
              <a:buSzPct val="90000"/>
              <a:defRPr/>
            </a:pPr>
            <a:r>
              <a:rPr lang="es-UY" sz="2800" dirty="0">
                <a:latin typeface="Libre Baskerville" panose="02000000000000000000" pitchFamily="2" charset="0"/>
              </a:rPr>
              <a:t>¿Cuáles son las </a:t>
            </a:r>
            <a:r>
              <a:rPr lang="es-UY" sz="2800" b="1" dirty="0">
                <a:latin typeface="Libre Baskerville" panose="02000000000000000000" pitchFamily="2" charset="0"/>
              </a:rPr>
              <a:t>estrategias financieras </a:t>
            </a:r>
            <a:r>
              <a:rPr lang="es-UY" sz="2800" dirty="0">
                <a:latin typeface="Libre Baskerville" panose="02000000000000000000" pitchFamily="2" charset="0"/>
              </a:rPr>
              <a:t>para aprovechar las </a:t>
            </a:r>
            <a:r>
              <a:rPr lang="es-UY" sz="2800" b="1" dirty="0">
                <a:latin typeface="Libre Baskerville" panose="02000000000000000000" pitchFamily="2" charset="0"/>
              </a:rPr>
              <a:t>oportunidades</a:t>
            </a:r>
            <a:r>
              <a:rPr lang="es-UY" sz="2800" dirty="0">
                <a:latin typeface="Libre Baskerville" panose="02000000000000000000" pitchFamily="2" charset="0"/>
              </a:rPr>
              <a:t> y protegerse de las </a:t>
            </a:r>
            <a:r>
              <a:rPr lang="es-UY" sz="2800" b="1" dirty="0">
                <a:latin typeface="Libre Baskerville" panose="02000000000000000000" pitchFamily="2" charset="0"/>
              </a:rPr>
              <a:t>amenazas</a:t>
            </a:r>
            <a:r>
              <a:rPr lang="es-UY" sz="2800" dirty="0">
                <a:latin typeface="Libre Baskerville" panose="02000000000000000000" pitchFamily="2" charset="0"/>
              </a:rPr>
              <a:t> en el </a:t>
            </a:r>
            <a:r>
              <a:rPr lang="es-UY" sz="2800" b="1" dirty="0">
                <a:latin typeface="Libre Baskerville" panose="02000000000000000000" pitchFamily="2" charset="0"/>
              </a:rPr>
              <a:t>contexto económico </a:t>
            </a:r>
            <a:r>
              <a:rPr lang="es-UY" sz="2800" dirty="0">
                <a:latin typeface="Libre Baskerville" panose="02000000000000000000" pitchFamily="2" charset="0"/>
              </a:rPr>
              <a:t>actual?</a:t>
            </a:r>
          </a:p>
        </p:txBody>
      </p:sp>
    </p:spTree>
    <p:extLst>
      <p:ext uri="{BB962C8B-B14F-4D97-AF65-F5344CB8AC3E}">
        <p14:creationId xmlns:p14="http://schemas.microsoft.com/office/powerpoint/2010/main" val="2261525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lvl="0">
              <a:buClr>
                <a:prstClr val="white"/>
              </a:buClr>
              <a:buSzPts val="6600"/>
              <a:defRPr/>
            </a:pPr>
            <a:r>
              <a:rPr lang="es-UY" sz="3200" b="1" dirty="0">
                <a:solidFill>
                  <a:srgbClr val="0070C0"/>
                </a:solidFill>
                <a:latin typeface="Libre Baskerville"/>
                <a:ea typeface="Libre Baskerville"/>
                <a:cs typeface="Libre Baskerville"/>
              </a:rPr>
              <a:t>Repasando las </a:t>
            </a:r>
            <a:r>
              <a:rPr lang="es-UY" sz="3200" b="1" dirty="0">
                <a:solidFill>
                  <a:schemeClr val="tx1">
                    <a:lumMod val="85000"/>
                    <a:lumOff val="15000"/>
                  </a:schemeClr>
                </a:solidFill>
                <a:latin typeface="Libre Baskerville"/>
                <a:ea typeface="Libre Baskerville"/>
                <a:cs typeface="Libre Baskerville"/>
              </a:rPr>
              <a:t>expectativas</a:t>
            </a:r>
            <a:endParaRPr lang="en-US" sz="3200" b="1" dirty="0">
              <a:solidFill>
                <a:schemeClr val="tx1">
                  <a:lumMod val="85000"/>
                  <a:lumOff val="15000"/>
                </a:schemeClr>
              </a:solidFill>
              <a:latin typeface="Libre Baskerville"/>
              <a:ea typeface="Libre Baskerville"/>
              <a:cs typeface="Libre Baskerville"/>
              <a:sym typeface="Libre Baskerville"/>
            </a:endParaRPr>
          </a:p>
        </p:txBody>
      </p:sp>
      <p:grpSp>
        <p:nvGrpSpPr>
          <p:cNvPr id="6" name="Grupo 5"/>
          <p:cNvGrpSpPr/>
          <p:nvPr/>
        </p:nvGrpSpPr>
        <p:grpSpPr>
          <a:xfrm>
            <a:off x="3410701" y="2105458"/>
            <a:ext cx="2307771" cy="2304617"/>
            <a:chOff x="3410701" y="2105458"/>
            <a:chExt cx="2307771" cy="2304617"/>
          </a:xfrm>
        </p:grpSpPr>
        <p:sp>
          <p:nvSpPr>
            <p:cNvPr id="12" name="Rectángulo redondeado 11"/>
            <p:cNvSpPr/>
            <p:nvPr/>
          </p:nvSpPr>
          <p:spPr>
            <a:xfrm>
              <a:off x="3410701" y="2105458"/>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b="1" dirty="0">
                  <a:solidFill>
                    <a:schemeClr val="bg1"/>
                  </a:solidFill>
                  <a:latin typeface="Libre Baskerville" panose="02000000000000000000"/>
                </a:rPr>
                <a:t>Actividad (PIB)</a:t>
              </a:r>
            </a:p>
            <a:p>
              <a:pPr algn="ctr"/>
              <a:endParaRPr lang="es-UY" b="1" dirty="0">
                <a:solidFill>
                  <a:schemeClr val="bg1"/>
                </a:solidFill>
                <a:latin typeface="Libre Baskerville" panose="02000000000000000000"/>
              </a:endParaRPr>
            </a:p>
            <a:p>
              <a:pPr algn="ctr"/>
              <a:endParaRPr lang="es-UY" dirty="0"/>
            </a:p>
            <a:p>
              <a:pPr algn="ctr"/>
              <a:endParaRPr lang="es-UY" dirty="0"/>
            </a:p>
            <a:p>
              <a:pPr algn="ctr"/>
              <a:endParaRPr lang="es-UY" dirty="0"/>
            </a:p>
          </p:txBody>
        </p:sp>
        <p:graphicFrame>
          <p:nvGraphicFramePr>
            <p:cNvPr id="18" name="Gráfico 17"/>
            <p:cNvGraphicFramePr>
              <a:graphicFrameLocks/>
            </p:cNvGraphicFramePr>
            <p:nvPr>
              <p:extLst/>
            </p:nvPr>
          </p:nvGraphicFramePr>
          <p:xfrm>
            <a:off x="3560316" y="2756675"/>
            <a:ext cx="2021306" cy="1516745"/>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7" name="Grupo 26"/>
          <p:cNvGrpSpPr/>
          <p:nvPr/>
        </p:nvGrpSpPr>
        <p:grpSpPr>
          <a:xfrm>
            <a:off x="5903648" y="2105458"/>
            <a:ext cx="2307771" cy="2304617"/>
            <a:chOff x="5903648" y="2105458"/>
            <a:chExt cx="2307771" cy="2304617"/>
          </a:xfrm>
        </p:grpSpPr>
        <p:sp>
          <p:nvSpPr>
            <p:cNvPr id="13" name="Rectángulo redondeado 12"/>
            <p:cNvSpPr/>
            <p:nvPr/>
          </p:nvSpPr>
          <p:spPr>
            <a:xfrm>
              <a:off x="5903648" y="2105458"/>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377">
                <a:defRPr/>
              </a:pPr>
              <a:r>
                <a:rPr lang="es-UY" b="1" dirty="0">
                  <a:solidFill>
                    <a:schemeClr val="bg1"/>
                  </a:solidFill>
                  <a:latin typeface="Libre Baskerville" panose="02000000000000000000"/>
                </a:rPr>
                <a:t>Tipo de cambio</a:t>
              </a: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p:txBody>
        </p:sp>
        <p:graphicFrame>
          <p:nvGraphicFramePr>
            <p:cNvPr id="19" name="Gráfico 18"/>
            <p:cNvGraphicFramePr>
              <a:graphicFrameLocks/>
            </p:cNvGraphicFramePr>
            <p:nvPr>
              <p:extLst/>
            </p:nvPr>
          </p:nvGraphicFramePr>
          <p:xfrm>
            <a:off x="6045062" y="2760819"/>
            <a:ext cx="2021306" cy="1516745"/>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8" name="Grupo 27"/>
          <p:cNvGrpSpPr/>
          <p:nvPr/>
        </p:nvGrpSpPr>
        <p:grpSpPr>
          <a:xfrm>
            <a:off x="8428979" y="2105458"/>
            <a:ext cx="2307771" cy="2304617"/>
            <a:chOff x="8428979" y="2105458"/>
            <a:chExt cx="2307771" cy="2304617"/>
          </a:xfrm>
        </p:grpSpPr>
        <p:sp>
          <p:nvSpPr>
            <p:cNvPr id="14" name="Rectángulo redondeado 13"/>
            <p:cNvSpPr/>
            <p:nvPr/>
          </p:nvSpPr>
          <p:spPr>
            <a:xfrm>
              <a:off x="8428979" y="2105458"/>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b="1" dirty="0">
                  <a:solidFill>
                    <a:schemeClr val="bg1"/>
                  </a:solidFill>
                  <a:latin typeface="Libre Baskerville" panose="02000000000000000000"/>
                </a:rPr>
                <a:t>Tasa de política monetaria</a:t>
              </a:r>
            </a:p>
            <a:p>
              <a:pPr algn="ctr"/>
              <a:endParaRPr lang="es-UY" dirty="0"/>
            </a:p>
          </p:txBody>
        </p:sp>
        <p:graphicFrame>
          <p:nvGraphicFramePr>
            <p:cNvPr id="20" name="Gráfico 19"/>
            <p:cNvGraphicFramePr>
              <a:graphicFrameLocks/>
            </p:cNvGraphicFramePr>
            <p:nvPr>
              <p:extLst/>
            </p:nvPr>
          </p:nvGraphicFramePr>
          <p:xfrm>
            <a:off x="8572211" y="2756674"/>
            <a:ext cx="2021306" cy="1516745"/>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upo 4"/>
          <p:cNvGrpSpPr/>
          <p:nvPr/>
        </p:nvGrpSpPr>
        <p:grpSpPr>
          <a:xfrm>
            <a:off x="885370" y="2105458"/>
            <a:ext cx="2307771" cy="2304617"/>
            <a:chOff x="885370" y="2105458"/>
            <a:chExt cx="2307771" cy="2304617"/>
          </a:xfrm>
        </p:grpSpPr>
        <p:sp>
          <p:nvSpPr>
            <p:cNvPr id="10" name="Rectángulo redondeado 9"/>
            <p:cNvSpPr/>
            <p:nvPr/>
          </p:nvSpPr>
          <p:spPr>
            <a:xfrm>
              <a:off x="885370" y="2105458"/>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b="1" dirty="0">
                  <a:solidFill>
                    <a:schemeClr val="bg1"/>
                  </a:solidFill>
                  <a:latin typeface="Libre Baskerville" panose="02000000000000000000"/>
                </a:rPr>
                <a:t>Inflación</a:t>
              </a: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dirty="0"/>
            </a:p>
          </p:txBody>
        </p:sp>
        <p:graphicFrame>
          <p:nvGraphicFramePr>
            <p:cNvPr id="21" name="Gráfico 20"/>
            <p:cNvGraphicFramePr>
              <a:graphicFrameLocks/>
            </p:cNvGraphicFramePr>
            <p:nvPr>
              <p:extLst/>
            </p:nvPr>
          </p:nvGraphicFramePr>
          <p:xfrm>
            <a:off x="1028602" y="2756674"/>
            <a:ext cx="2021306" cy="1516745"/>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3245301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1041239D-C434-E27A-047F-E0C28383E3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8F88596-10CE-9814-F652-19D3692E49E3}"/>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19</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A590C773-DE2A-A8B7-F9E1-4A1901A27F55}"/>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2B7CAD42-5156-BABC-DBB0-586FA4BB053B}"/>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3" name="CuadroTexto 14">
            <a:extLst>
              <a:ext uri="{FF2B5EF4-FFF2-40B4-BE49-F238E27FC236}">
                <a16:creationId xmlns:a16="http://schemas.microsoft.com/office/drawing/2014/main" xmlns="" id="{D3A89DFC-D8A4-5D42-9E96-D58B5983E6C3}"/>
              </a:ext>
            </a:extLst>
          </p:cNvPr>
          <p:cNvSpPr txBox="1"/>
          <p:nvPr/>
        </p:nvSpPr>
        <p:spPr>
          <a:xfrm>
            <a:off x="428484" y="2817431"/>
            <a:ext cx="11328742" cy="830997"/>
          </a:xfrm>
          <a:prstGeom prst="rect">
            <a:avLst/>
          </a:prstGeom>
          <a:noFill/>
        </p:spPr>
        <p:txBody>
          <a:bodyPr wrap="none" rtlCol="0">
            <a:spAutoFit/>
          </a:bodyPr>
          <a:lstStyle/>
          <a:p>
            <a:r>
              <a:rPr lang="es-UY" sz="4800" b="1" dirty="0">
                <a:latin typeface="Libre Baskerville"/>
              </a:rPr>
              <a:t>Moderado Optimismo + Incertidumbre</a:t>
            </a:r>
          </a:p>
        </p:txBody>
      </p:sp>
    </p:spTree>
    <p:extLst>
      <p:ext uri="{BB962C8B-B14F-4D97-AF65-F5344CB8AC3E}">
        <p14:creationId xmlns:p14="http://schemas.microsoft.com/office/powerpoint/2010/main" val="4135787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7" name="Google Shape;136;p5">
            <a:extLst>
              <a:ext uri="{FF2B5EF4-FFF2-40B4-BE49-F238E27FC236}">
                <a16:creationId xmlns:a16="http://schemas.microsoft.com/office/drawing/2014/main" xmlns="" id="{231D46D7-1D55-41B0-9B0C-29452310EC61}"/>
              </a:ext>
            </a:extLst>
          </p:cNvPr>
          <p:cNvSpPr txBox="1"/>
          <p:nvPr/>
        </p:nvSpPr>
        <p:spPr>
          <a:xfrm>
            <a:off x="512018" y="4914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err="1" smtClean="0">
                <a:solidFill>
                  <a:srgbClr val="0070C0"/>
                </a:solidFill>
                <a:latin typeface="Libre Baskerville"/>
                <a:ea typeface="Libre Baskerville"/>
                <a:cs typeface="Libre Baskerville"/>
                <a:sym typeface="Libre Baskerville"/>
              </a:rPr>
              <a:t>Contenido</a:t>
            </a:r>
            <a:endParaRPr lang="en-US" sz="3200" b="1" dirty="0">
              <a:solidFill>
                <a:srgbClr val="0070C0"/>
              </a:solidFill>
              <a:latin typeface="Libre Baskerville"/>
              <a:ea typeface="Libre Baskerville"/>
              <a:cs typeface="Libre Baskerville"/>
              <a:sym typeface="Libre Baskerville"/>
            </a:endParaRPr>
          </a:p>
        </p:txBody>
      </p: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2</a:t>
            </a:fld>
            <a:endParaRPr lang="es-AR" dirty="0">
              <a:solidFill>
                <a:prstClr val="black">
                  <a:tint val="75000"/>
                </a:prstClr>
              </a:solidFill>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0" name="TextBox 8">
            <a:extLst>
              <a:ext uri="{FF2B5EF4-FFF2-40B4-BE49-F238E27FC236}">
                <a16:creationId xmlns:a16="http://schemas.microsoft.com/office/drawing/2014/main" xmlns="" id="{352D7758-525E-0073-15DB-2372210FC0E0}"/>
              </a:ext>
            </a:extLst>
          </p:cNvPr>
          <p:cNvSpPr txBox="1"/>
          <p:nvPr/>
        </p:nvSpPr>
        <p:spPr>
          <a:xfrm>
            <a:off x="512018" y="1429509"/>
            <a:ext cx="11234704" cy="3785652"/>
          </a:xfrm>
          <a:prstGeom prst="rect">
            <a:avLst/>
          </a:prstGeom>
          <a:noFill/>
          <a:ln w="15875">
            <a:noFill/>
          </a:ln>
        </p:spPr>
        <p:txBody>
          <a:bodyPr wrap="square" rtlCol="0">
            <a:spAutoFit/>
          </a:bodyPr>
          <a:lstStyle/>
          <a:p>
            <a:pPr marL="342900" indent="-342900" algn="just" fontAlgn="base">
              <a:buClr>
                <a:prstClr val="black">
                  <a:lumMod val="75000"/>
                  <a:lumOff val="25000"/>
                </a:prstClr>
              </a:buClr>
              <a:buSzPct val="90000"/>
              <a:buFont typeface="Wingdings" panose="05000000000000000000" pitchFamily="2" charset="2"/>
              <a:buChar char="§"/>
              <a:defRPr/>
            </a:pPr>
            <a:r>
              <a:rPr lang="en-US" sz="2400" b="1" dirty="0" err="1" smtClean="0">
                <a:solidFill>
                  <a:srgbClr val="0070C0"/>
                </a:solidFill>
              </a:rPr>
              <a:t>Coyuntura</a:t>
            </a:r>
            <a:r>
              <a:rPr lang="en-US" sz="2400" b="1" dirty="0" smtClean="0">
                <a:solidFill>
                  <a:srgbClr val="0070C0"/>
                </a:solidFill>
              </a:rPr>
              <a:t> global: </a:t>
            </a:r>
          </a:p>
          <a:p>
            <a:pPr marL="800100" lvl="1" indent="-342900" algn="just" fontAlgn="base">
              <a:buClr>
                <a:prstClr val="black">
                  <a:lumMod val="75000"/>
                  <a:lumOff val="25000"/>
                </a:prstClr>
              </a:buClr>
              <a:buSzPct val="90000"/>
              <a:buFont typeface="Wingdings" panose="05000000000000000000" pitchFamily="2" charset="2"/>
              <a:buChar char="Ø"/>
              <a:defRPr/>
            </a:pPr>
            <a:r>
              <a:rPr lang="en-US" sz="2400" b="1" dirty="0" smtClean="0">
                <a:solidFill>
                  <a:srgbClr val="0070C0"/>
                </a:solidFill>
              </a:rPr>
              <a:t>la </a:t>
            </a:r>
            <a:r>
              <a:rPr lang="en-US" sz="2400" b="1" dirty="0" err="1" smtClean="0">
                <a:solidFill>
                  <a:srgbClr val="0070C0"/>
                </a:solidFill>
              </a:rPr>
              <a:t>Reserva</a:t>
            </a:r>
            <a:r>
              <a:rPr lang="en-US" sz="2400" b="1" dirty="0" smtClean="0">
                <a:solidFill>
                  <a:srgbClr val="0070C0"/>
                </a:solidFill>
              </a:rPr>
              <a:t> Federal ante un </a:t>
            </a:r>
            <a:r>
              <a:rPr lang="en-US" sz="2400" b="1" dirty="0" err="1" smtClean="0">
                <a:solidFill>
                  <a:srgbClr val="0070C0"/>
                </a:solidFill>
              </a:rPr>
              <a:t>escenario</a:t>
            </a:r>
            <a:r>
              <a:rPr lang="en-US" sz="2400" b="1" dirty="0" smtClean="0">
                <a:solidFill>
                  <a:srgbClr val="0070C0"/>
                </a:solidFill>
              </a:rPr>
              <a:t> de </a:t>
            </a:r>
            <a:r>
              <a:rPr lang="en-US" sz="2400" b="1" dirty="0" err="1" smtClean="0">
                <a:solidFill>
                  <a:srgbClr val="0070C0"/>
                </a:solidFill>
              </a:rPr>
              <a:t>persistente</a:t>
            </a:r>
            <a:r>
              <a:rPr lang="en-US" sz="2400" b="1" dirty="0" smtClean="0">
                <a:solidFill>
                  <a:srgbClr val="0070C0"/>
                </a:solidFill>
              </a:rPr>
              <a:t> </a:t>
            </a:r>
            <a:r>
              <a:rPr lang="en-US" sz="2400" b="1" dirty="0" err="1" smtClean="0">
                <a:solidFill>
                  <a:srgbClr val="0070C0"/>
                </a:solidFill>
              </a:rPr>
              <a:t>inflación</a:t>
            </a:r>
            <a:r>
              <a:rPr lang="en-US" sz="2400" b="1" dirty="0" smtClean="0">
                <a:solidFill>
                  <a:srgbClr val="0070C0"/>
                </a:solidFill>
              </a:rPr>
              <a:t> y </a:t>
            </a:r>
            <a:r>
              <a:rPr lang="en-US" sz="2400" b="1" dirty="0" err="1" smtClean="0">
                <a:solidFill>
                  <a:srgbClr val="0070C0"/>
                </a:solidFill>
              </a:rPr>
              <a:t>potencial</a:t>
            </a:r>
            <a:r>
              <a:rPr lang="en-US" sz="2400" b="1" dirty="0" smtClean="0">
                <a:solidFill>
                  <a:srgbClr val="0070C0"/>
                </a:solidFill>
              </a:rPr>
              <a:t> </a:t>
            </a:r>
            <a:r>
              <a:rPr lang="en-US" sz="2400" b="1" dirty="0" err="1" smtClean="0">
                <a:solidFill>
                  <a:srgbClr val="0070C0"/>
                </a:solidFill>
              </a:rPr>
              <a:t>estancamiento</a:t>
            </a:r>
            <a:endParaRPr lang="en-US" sz="2400" b="1" dirty="0" smtClean="0">
              <a:solidFill>
                <a:srgbClr val="0070C0"/>
              </a:solidFill>
            </a:endParaRPr>
          </a:p>
          <a:p>
            <a:pPr marL="800100" lvl="1" indent="-342900" algn="just" fontAlgn="base">
              <a:buClr>
                <a:prstClr val="black">
                  <a:lumMod val="75000"/>
                  <a:lumOff val="25000"/>
                </a:prstClr>
              </a:buClr>
              <a:buSzPct val="90000"/>
              <a:buFont typeface="Wingdings" panose="05000000000000000000" pitchFamily="2" charset="2"/>
              <a:buChar char="Ø"/>
              <a:defRPr/>
            </a:pPr>
            <a:r>
              <a:rPr lang="en-US" sz="2400" b="1" dirty="0" smtClean="0">
                <a:solidFill>
                  <a:srgbClr val="44546A">
                    <a:lumMod val="75000"/>
                  </a:srgbClr>
                </a:solidFill>
              </a:rPr>
              <a:t>la Unión </a:t>
            </a:r>
            <a:r>
              <a:rPr lang="en-US" sz="2400" b="1" dirty="0" err="1" smtClean="0">
                <a:solidFill>
                  <a:srgbClr val="44546A">
                    <a:lumMod val="75000"/>
                  </a:srgbClr>
                </a:solidFill>
              </a:rPr>
              <a:t>Europea</a:t>
            </a:r>
            <a:r>
              <a:rPr lang="en-US" sz="2400" b="1" dirty="0" smtClean="0">
                <a:solidFill>
                  <a:srgbClr val="44546A">
                    <a:lumMod val="75000"/>
                  </a:srgbClr>
                </a:solidFill>
              </a:rPr>
              <a:t> ante un </a:t>
            </a:r>
            <a:r>
              <a:rPr lang="en-US" sz="2400" b="1" dirty="0" err="1" smtClean="0">
                <a:solidFill>
                  <a:srgbClr val="44546A">
                    <a:lumMod val="75000"/>
                  </a:srgbClr>
                </a:solidFill>
              </a:rPr>
              <a:t>escenario</a:t>
            </a:r>
            <a:r>
              <a:rPr lang="en-US" sz="2400" b="1" dirty="0" smtClean="0">
                <a:solidFill>
                  <a:srgbClr val="44546A">
                    <a:lumMod val="75000"/>
                  </a:srgbClr>
                </a:solidFill>
              </a:rPr>
              <a:t> de </a:t>
            </a:r>
            <a:r>
              <a:rPr lang="en-US" sz="2400" b="1" dirty="0" err="1" smtClean="0">
                <a:solidFill>
                  <a:srgbClr val="44546A">
                    <a:lumMod val="75000"/>
                  </a:srgbClr>
                </a:solidFill>
              </a:rPr>
              <a:t>inflación</a:t>
            </a:r>
            <a:r>
              <a:rPr lang="en-US" sz="2400" b="1" dirty="0" smtClean="0">
                <a:solidFill>
                  <a:srgbClr val="44546A">
                    <a:lumMod val="75000"/>
                  </a:srgbClr>
                </a:solidFill>
              </a:rPr>
              <a:t> a la </a:t>
            </a:r>
            <a:r>
              <a:rPr lang="en-US" sz="2400" b="1" dirty="0" err="1" smtClean="0">
                <a:solidFill>
                  <a:srgbClr val="44546A">
                    <a:lumMod val="75000"/>
                  </a:srgbClr>
                </a:solidFill>
              </a:rPr>
              <a:t>baja</a:t>
            </a:r>
            <a:r>
              <a:rPr lang="en-US" sz="2400" b="1" dirty="0" smtClean="0">
                <a:solidFill>
                  <a:srgbClr val="44546A">
                    <a:lumMod val="75000"/>
                  </a:srgbClr>
                </a:solidFill>
              </a:rPr>
              <a:t> y </a:t>
            </a:r>
            <a:r>
              <a:rPr lang="en-US" sz="2400" b="1" dirty="0" err="1" smtClean="0">
                <a:solidFill>
                  <a:srgbClr val="44546A">
                    <a:lumMod val="75000"/>
                  </a:srgbClr>
                </a:solidFill>
              </a:rPr>
              <a:t>crecimiento</a:t>
            </a:r>
            <a:r>
              <a:rPr lang="en-US" sz="2400" b="1" dirty="0" smtClean="0">
                <a:solidFill>
                  <a:srgbClr val="44546A">
                    <a:lumMod val="75000"/>
                  </a:srgbClr>
                </a:solidFill>
              </a:rPr>
              <a:t> </a:t>
            </a:r>
            <a:r>
              <a:rPr lang="en-US" sz="2400" b="1" dirty="0" err="1" smtClean="0">
                <a:solidFill>
                  <a:srgbClr val="44546A">
                    <a:lumMod val="75000"/>
                  </a:srgbClr>
                </a:solidFill>
              </a:rPr>
              <a:t>moderado</a:t>
            </a:r>
            <a:endParaRPr lang="en-US" sz="2400" b="1" dirty="0">
              <a:solidFill>
                <a:srgbClr val="44546A">
                  <a:lumMod val="75000"/>
                </a:srgbClr>
              </a:solidFill>
            </a:endParaRP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smtClean="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r>
              <a:rPr lang="en-US" sz="2400" b="1" dirty="0" err="1" smtClean="0">
                <a:solidFill>
                  <a:srgbClr val="0070C0"/>
                </a:solidFill>
              </a:rPr>
              <a:t>Coyuntura</a:t>
            </a:r>
            <a:r>
              <a:rPr lang="en-US" sz="2400" b="1" dirty="0" smtClean="0">
                <a:solidFill>
                  <a:srgbClr val="0070C0"/>
                </a:solidFill>
              </a:rPr>
              <a:t> local: </a:t>
            </a:r>
            <a:r>
              <a:rPr lang="en-US" sz="2400" b="1" dirty="0" err="1" smtClean="0">
                <a:solidFill>
                  <a:srgbClr val="44546A">
                    <a:lumMod val="75000"/>
                  </a:srgbClr>
                </a:solidFill>
              </a:rPr>
              <a:t>perspectivas</a:t>
            </a:r>
            <a:r>
              <a:rPr lang="en-US" sz="2400" b="1" dirty="0" smtClean="0">
                <a:solidFill>
                  <a:srgbClr val="44546A">
                    <a:lumMod val="75000"/>
                  </a:srgbClr>
                </a:solidFill>
              </a:rPr>
              <a:t> </a:t>
            </a:r>
            <a:r>
              <a:rPr lang="en-US" sz="2400" b="1" dirty="0" err="1" smtClean="0">
                <a:solidFill>
                  <a:srgbClr val="44546A">
                    <a:lumMod val="75000"/>
                  </a:srgbClr>
                </a:solidFill>
              </a:rPr>
              <a:t>económicas</a:t>
            </a:r>
            <a:r>
              <a:rPr lang="en-US" sz="2400" b="1" dirty="0" smtClean="0">
                <a:solidFill>
                  <a:srgbClr val="44546A">
                    <a:lumMod val="75000"/>
                  </a:srgbClr>
                </a:solidFill>
              </a:rPr>
              <a:t> ante la </a:t>
            </a:r>
            <a:r>
              <a:rPr lang="en-US" sz="2400" b="1" dirty="0" err="1" smtClean="0">
                <a:solidFill>
                  <a:srgbClr val="44546A">
                    <a:lumMod val="75000"/>
                  </a:srgbClr>
                </a:solidFill>
              </a:rPr>
              <a:t>presentación</a:t>
            </a:r>
            <a:r>
              <a:rPr lang="en-US" sz="2400" b="1" dirty="0" smtClean="0">
                <a:solidFill>
                  <a:srgbClr val="44546A">
                    <a:lumMod val="75000"/>
                  </a:srgbClr>
                </a:solidFill>
              </a:rPr>
              <a:t> de </a:t>
            </a:r>
            <a:r>
              <a:rPr lang="en-US" sz="2400" b="1" dirty="0" err="1" smtClean="0">
                <a:solidFill>
                  <a:srgbClr val="44546A">
                    <a:lumMod val="75000"/>
                  </a:srgbClr>
                </a:solidFill>
              </a:rPr>
              <a:t>Presupuesto</a:t>
            </a:r>
            <a:r>
              <a:rPr lang="en-US" sz="2400" b="1" dirty="0" smtClean="0">
                <a:solidFill>
                  <a:srgbClr val="44546A">
                    <a:lumMod val="75000"/>
                  </a:srgbClr>
                </a:solidFill>
              </a:rPr>
              <a:t> Nacional </a:t>
            </a:r>
            <a:r>
              <a:rPr lang="en-US" sz="2400" b="1" dirty="0" err="1" smtClean="0">
                <a:solidFill>
                  <a:srgbClr val="44546A">
                    <a:lumMod val="75000"/>
                  </a:srgbClr>
                </a:solidFill>
              </a:rPr>
              <a:t>quinquenal</a:t>
            </a:r>
            <a:endParaRPr lang="en-US" sz="2400" b="1" dirty="0" smtClean="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smtClean="0">
              <a:solidFill>
                <a:srgbClr val="0070C0"/>
              </a:solidFill>
            </a:endParaRPr>
          </a:p>
          <a:p>
            <a:pPr algn="just" fontAlgn="base">
              <a:buClr>
                <a:prstClr val="black">
                  <a:lumMod val="75000"/>
                  <a:lumOff val="25000"/>
                </a:prstClr>
              </a:buClr>
              <a:buSzPct val="90000"/>
              <a:defRPr/>
            </a:pPr>
            <a:endParaRPr lang="en-US" sz="2400" b="1" dirty="0" smtClean="0">
              <a:solidFill>
                <a:srgbClr val="44546A">
                  <a:lumMod val="75000"/>
                </a:srgbClr>
              </a:solidFill>
            </a:endParaRPr>
          </a:p>
        </p:txBody>
      </p:sp>
    </p:spTree>
    <p:extLst>
      <p:ext uri="{BB962C8B-B14F-4D97-AF65-F5344CB8AC3E}">
        <p14:creationId xmlns:p14="http://schemas.microsoft.com/office/powerpoint/2010/main" val="132241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65FDA3FD-DABC-62CB-CDED-3F8194A081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B12610-02BF-6D18-D0A5-8DADC508F0A9}"/>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20</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5CBB5612-0348-9E75-2D69-1FE39471E15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E1D9C4EB-B42E-15F4-3417-BF8F873DA547}"/>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79C0B34E-8E28-4E36-DCF9-CC5EE5F156A7}"/>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Contenido</a:t>
            </a:r>
          </a:p>
        </p:txBody>
      </p:sp>
      <p:sp>
        <p:nvSpPr>
          <p:cNvPr id="7" name="TextBox 8">
            <a:extLst>
              <a:ext uri="{FF2B5EF4-FFF2-40B4-BE49-F238E27FC236}">
                <a16:creationId xmlns:a16="http://schemas.microsoft.com/office/drawing/2014/main" xmlns="" id="{130948BA-EDF0-B969-88E6-111724289074}"/>
              </a:ext>
            </a:extLst>
          </p:cNvPr>
          <p:cNvSpPr txBox="1"/>
          <p:nvPr/>
        </p:nvSpPr>
        <p:spPr>
          <a:xfrm>
            <a:off x="1441539" y="1931297"/>
            <a:ext cx="9711268" cy="4062651"/>
          </a:xfrm>
          <a:prstGeom prst="rect">
            <a:avLst/>
          </a:prstGeom>
          <a:noFill/>
          <a:ln w="15875">
            <a:noFill/>
          </a:ln>
        </p:spPr>
        <p:txBody>
          <a:bodyPr wrap="square" rtlCol="0">
            <a:spAutoFit/>
          </a:bodyPr>
          <a:lstStyle/>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Financiamiento</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Gestión de caja</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Inversiones estratégicas</a:t>
            </a: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a:solidFill>
                <a:srgbClr val="0070C0"/>
              </a:solidFill>
            </a:endParaRPr>
          </a:p>
          <a:p>
            <a:pPr algn="just" fontAlgn="base">
              <a:buClr>
                <a:prstClr val="black">
                  <a:lumMod val="75000"/>
                  <a:lumOff val="25000"/>
                </a:prstClr>
              </a:buClr>
              <a:buSzPct val="90000"/>
              <a:defRPr/>
            </a:pPr>
            <a:endParaRPr lang="en-US" sz="2400" b="1" dirty="0">
              <a:solidFill>
                <a:srgbClr val="44546A">
                  <a:lumMod val="75000"/>
                </a:srgbClr>
              </a:solidFill>
            </a:endParaRPr>
          </a:p>
        </p:txBody>
      </p:sp>
    </p:spTree>
    <p:extLst>
      <p:ext uri="{BB962C8B-B14F-4D97-AF65-F5344CB8AC3E}">
        <p14:creationId xmlns:p14="http://schemas.microsoft.com/office/powerpoint/2010/main" val="1633257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65FDA3FD-DABC-62CB-CDED-3F8194A081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B12610-02BF-6D18-D0A5-8DADC508F0A9}"/>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21</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5CBB5612-0348-9E75-2D69-1FE39471E15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E1D9C4EB-B42E-15F4-3417-BF8F873DA547}"/>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79C0B34E-8E28-4E36-DCF9-CC5EE5F156A7}"/>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Contenido</a:t>
            </a:r>
          </a:p>
        </p:txBody>
      </p:sp>
      <p:sp>
        <p:nvSpPr>
          <p:cNvPr id="7" name="TextBox 8">
            <a:extLst>
              <a:ext uri="{FF2B5EF4-FFF2-40B4-BE49-F238E27FC236}">
                <a16:creationId xmlns:a16="http://schemas.microsoft.com/office/drawing/2014/main" xmlns="" id="{130948BA-EDF0-B969-88E6-111724289074}"/>
              </a:ext>
            </a:extLst>
          </p:cNvPr>
          <p:cNvSpPr txBox="1"/>
          <p:nvPr/>
        </p:nvSpPr>
        <p:spPr>
          <a:xfrm>
            <a:off x="1441539" y="1931297"/>
            <a:ext cx="9711268" cy="4062651"/>
          </a:xfrm>
          <a:prstGeom prst="rect">
            <a:avLst/>
          </a:prstGeom>
          <a:noFill/>
          <a:ln w="15875">
            <a:noFill/>
          </a:ln>
        </p:spPr>
        <p:txBody>
          <a:bodyPr wrap="square" rtlCol="0">
            <a:spAutoFit/>
          </a:bodyPr>
          <a:lstStyle/>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Financiamiento</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Gestión de caja</a:t>
            </a:r>
          </a:p>
          <a:p>
            <a:pPr marL="457200" indent="-457200" algn="just" fontAlgn="base">
              <a:lnSpc>
                <a:spcPct val="150000"/>
              </a:lnSpc>
              <a:buClr>
                <a:prstClr val="black">
                  <a:lumMod val="75000"/>
                  <a:lumOff val="25000"/>
                </a:prstClr>
              </a:buClr>
              <a:buSzPct val="90000"/>
              <a:buFont typeface="+mj-lt"/>
              <a:buAutoNum type="arabicPeriod"/>
              <a:defRPr/>
            </a:pPr>
            <a:endParaRPr lang="es-UY" sz="2800"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Inversiones estratégicas</a:t>
            </a: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a:solidFill>
                <a:srgbClr val="0070C0"/>
              </a:solidFill>
            </a:endParaRPr>
          </a:p>
          <a:p>
            <a:pPr algn="just" fontAlgn="base">
              <a:buClr>
                <a:prstClr val="black">
                  <a:lumMod val="75000"/>
                  <a:lumOff val="25000"/>
                </a:prstClr>
              </a:buClr>
              <a:buSzPct val="90000"/>
              <a:defRPr/>
            </a:pPr>
            <a:endParaRPr lang="en-US" sz="2400" b="1" dirty="0">
              <a:solidFill>
                <a:srgbClr val="44546A">
                  <a:lumMod val="75000"/>
                </a:srgbClr>
              </a:solidFill>
            </a:endParaRPr>
          </a:p>
        </p:txBody>
      </p:sp>
    </p:spTree>
    <p:extLst>
      <p:ext uri="{BB962C8B-B14F-4D97-AF65-F5344CB8AC3E}">
        <p14:creationId xmlns:p14="http://schemas.microsoft.com/office/powerpoint/2010/main" val="25823303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lvl="0">
              <a:buClr>
                <a:prstClr val="white"/>
              </a:buClr>
              <a:buSzPts val="6600"/>
              <a:defRPr/>
            </a:pPr>
            <a:r>
              <a:rPr lang="es-UY" sz="3200" b="1" dirty="0">
                <a:solidFill>
                  <a:srgbClr val="0070C0"/>
                </a:solidFill>
                <a:latin typeface="Libre Baskerville"/>
                <a:ea typeface="Libre Baskerville"/>
                <a:cs typeface="Libre Baskerville"/>
              </a:rPr>
              <a:t>Estrategias de </a:t>
            </a:r>
            <a:r>
              <a:rPr lang="es-UY" sz="3200" b="1" dirty="0">
                <a:solidFill>
                  <a:schemeClr val="tx1">
                    <a:lumMod val="85000"/>
                    <a:lumOff val="15000"/>
                  </a:schemeClr>
                </a:solidFill>
                <a:latin typeface="Libre Baskerville"/>
                <a:ea typeface="Libre Baskerville"/>
                <a:cs typeface="Libre Baskerville"/>
              </a:rPr>
              <a:t>financiamiento</a:t>
            </a:r>
            <a:endParaRPr lang="en-US" sz="3200" b="1" dirty="0">
              <a:solidFill>
                <a:schemeClr val="tx1">
                  <a:lumMod val="85000"/>
                  <a:lumOff val="15000"/>
                </a:schemeClr>
              </a:solidFill>
              <a:latin typeface="Libre Baskerville"/>
              <a:ea typeface="Libre Baskerville"/>
              <a:cs typeface="Libre Baskerville"/>
              <a:sym typeface="Libre Baskerville"/>
            </a:endParaRPr>
          </a:p>
        </p:txBody>
      </p:sp>
      <p:sp>
        <p:nvSpPr>
          <p:cNvPr id="18" name="Rectángulo redondeado 17"/>
          <p:cNvSpPr/>
          <p:nvPr/>
        </p:nvSpPr>
        <p:spPr>
          <a:xfrm>
            <a:off x="10508300" y="2248462"/>
            <a:ext cx="1260000" cy="12600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400" b="1" dirty="0">
                <a:solidFill>
                  <a:schemeClr val="bg1"/>
                </a:solidFill>
                <a:latin typeface="Libre Baskerville" panose="02000000000000000000"/>
              </a:rPr>
              <a:t>Actividad (PIB)</a:t>
            </a:r>
          </a:p>
          <a:p>
            <a:pPr algn="ctr"/>
            <a:r>
              <a:rPr lang="es-UY" b="1" dirty="0">
                <a:solidFill>
                  <a:schemeClr val="bg1"/>
                </a:solidFill>
                <a:latin typeface="Libre Baskerville" panose="02000000000000000000"/>
              </a:rPr>
              <a:t>2,43%</a:t>
            </a:r>
          </a:p>
          <a:p>
            <a:pPr algn="ctr"/>
            <a:endParaRPr lang="es-UY" dirty="0"/>
          </a:p>
          <a:p>
            <a:pPr algn="ctr"/>
            <a:endParaRPr lang="es-UY" dirty="0"/>
          </a:p>
          <a:p>
            <a:pPr algn="ctr"/>
            <a:endParaRPr lang="es-UY" dirty="0"/>
          </a:p>
        </p:txBody>
      </p:sp>
      <p:grpSp>
        <p:nvGrpSpPr>
          <p:cNvPr id="25" name="Grupo 24"/>
          <p:cNvGrpSpPr/>
          <p:nvPr/>
        </p:nvGrpSpPr>
        <p:grpSpPr>
          <a:xfrm>
            <a:off x="10508300" y="3660365"/>
            <a:ext cx="1260000" cy="1260000"/>
            <a:chOff x="-1781863" y="5822905"/>
            <a:chExt cx="2307771" cy="2304617"/>
          </a:xfrm>
        </p:grpSpPr>
        <p:sp>
          <p:nvSpPr>
            <p:cNvPr id="26" name="Rectángulo redondeado 25"/>
            <p:cNvSpPr/>
            <p:nvPr/>
          </p:nvSpPr>
          <p:spPr>
            <a:xfrm>
              <a:off x="-1781863" y="5822905"/>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377">
                <a:defRPr/>
              </a:pPr>
              <a:r>
                <a:rPr lang="es-UY" sz="1400" b="1" dirty="0">
                  <a:solidFill>
                    <a:schemeClr val="bg1"/>
                  </a:solidFill>
                  <a:latin typeface="Libre Baskerville" panose="02000000000000000000"/>
                </a:rPr>
                <a:t>Tipo de cambio</a:t>
              </a:r>
              <a:endParaRPr lang="es-UY" sz="1400" dirty="0"/>
            </a:p>
            <a:p>
              <a:pPr algn="ctr" defTabSz="914377">
                <a:defRPr/>
              </a:pPr>
              <a:r>
                <a:rPr lang="es-UY" b="1" dirty="0">
                  <a:solidFill>
                    <a:schemeClr val="bg1"/>
                  </a:solidFill>
                  <a:latin typeface="Libre Baskerville" panose="02000000000000000000"/>
                </a:rPr>
                <a:t>$42,46</a:t>
              </a: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p:txBody>
        </p:sp>
        <p:graphicFrame>
          <p:nvGraphicFramePr>
            <p:cNvPr id="27" name="Gráfico 26"/>
            <p:cNvGraphicFramePr>
              <a:graphicFrameLocks/>
            </p:cNvGraphicFramePr>
            <p:nvPr>
              <p:extLst/>
            </p:nvPr>
          </p:nvGraphicFramePr>
          <p:xfrm>
            <a:off x="-1251360" y="7262435"/>
            <a:ext cx="1246762" cy="86508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8" name="Grupo 27"/>
          <p:cNvGrpSpPr/>
          <p:nvPr/>
        </p:nvGrpSpPr>
        <p:grpSpPr>
          <a:xfrm>
            <a:off x="10502901" y="5077397"/>
            <a:ext cx="1260000" cy="1278954"/>
            <a:chOff x="-3891727" y="8414742"/>
            <a:chExt cx="2307771" cy="2339285"/>
          </a:xfrm>
        </p:grpSpPr>
        <p:sp>
          <p:nvSpPr>
            <p:cNvPr id="29" name="Rectángulo redondeado 28"/>
            <p:cNvSpPr/>
            <p:nvPr/>
          </p:nvSpPr>
          <p:spPr>
            <a:xfrm>
              <a:off x="-3891727" y="8414742"/>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000" b="1" dirty="0">
                  <a:solidFill>
                    <a:schemeClr val="bg1"/>
                  </a:solidFill>
                  <a:latin typeface="Libre Baskerville" panose="02000000000000000000"/>
                </a:rPr>
                <a:t>Tasa de política monetaria</a:t>
              </a:r>
              <a:endParaRPr lang="es-UY" sz="700" b="1" dirty="0">
                <a:solidFill>
                  <a:schemeClr val="bg1"/>
                </a:solidFill>
                <a:latin typeface="Libre Baskerville" panose="02000000000000000000"/>
              </a:endParaRPr>
            </a:p>
            <a:p>
              <a:pPr algn="ctr"/>
              <a:r>
                <a:rPr lang="es-UY" b="1" dirty="0">
                  <a:solidFill>
                    <a:schemeClr val="bg1"/>
                  </a:solidFill>
                  <a:latin typeface="Libre Baskerville" panose="02000000000000000000"/>
                </a:rPr>
                <a:t>9,17%</a:t>
              </a:r>
            </a:p>
            <a:p>
              <a:pPr algn="ctr"/>
              <a:endParaRPr lang="es-UY" sz="1600" dirty="0"/>
            </a:p>
          </p:txBody>
        </p:sp>
        <p:graphicFrame>
          <p:nvGraphicFramePr>
            <p:cNvPr id="30" name="Gráfico 29"/>
            <p:cNvGraphicFramePr>
              <a:graphicFrameLocks/>
            </p:cNvGraphicFramePr>
            <p:nvPr>
              <p:extLst/>
            </p:nvPr>
          </p:nvGraphicFramePr>
          <p:xfrm>
            <a:off x="-3324764" y="9743624"/>
            <a:ext cx="1246762" cy="1010403"/>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31" name="Grupo 30"/>
          <p:cNvGrpSpPr/>
          <p:nvPr/>
        </p:nvGrpSpPr>
        <p:grpSpPr>
          <a:xfrm>
            <a:off x="10508300" y="836557"/>
            <a:ext cx="1260000" cy="1260001"/>
            <a:chOff x="885370" y="657987"/>
            <a:chExt cx="2307771" cy="2304619"/>
          </a:xfrm>
        </p:grpSpPr>
        <p:sp>
          <p:nvSpPr>
            <p:cNvPr id="32" name="Rectángulo redondeado 31"/>
            <p:cNvSpPr/>
            <p:nvPr/>
          </p:nvSpPr>
          <p:spPr>
            <a:xfrm>
              <a:off x="885370" y="657987"/>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400" b="1" dirty="0">
                  <a:solidFill>
                    <a:schemeClr val="bg1"/>
                  </a:solidFill>
                  <a:latin typeface="Libre Baskerville" panose="02000000000000000000"/>
                </a:rPr>
                <a:t>Inflación</a:t>
              </a:r>
            </a:p>
            <a:p>
              <a:pPr algn="ctr"/>
              <a:endParaRPr lang="es-UY" sz="1400" b="1" dirty="0">
                <a:solidFill>
                  <a:schemeClr val="bg1"/>
                </a:solidFill>
                <a:latin typeface="Libre Baskerville" panose="02000000000000000000"/>
              </a:endParaRPr>
            </a:p>
            <a:p>
              <a:pPr algn="ctr"/>
              <a:r>
                <a:rPr lang="es-UY" b="1" dirty="0">
                  <a:solidFill>
                    <a:schemeClr val="bg1"/>
                  </a:solidFill>
                  <a:latin typeface="Libre Baskerville" panose="02000000000000000000"/>
                </a:rPr>
                <a:t>5,0%</a:t>
              </a: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dirty="0"/>
            </a:p>
          </p:txBody>
        </p:sp>
        <p:graphicFrame>
          <p:nvGraphicFramePr>
            <p:cNvPr id="33" name="Gráfico 32"/>
            <p:cNvGraphicFramePr>
              <a:graphicFrameLocks/>
            </p:cNvGraphicFramePr>
            <p:nvPr>
              <p:extLst/>
            </p:nvPr>
          </p:nvGraphicFramePr>
          <p:xfrm>
            <a:off x="1405987" y="2105460"/>
            <a:ext cx="1246762" cy="857146"/>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34" name="Gráfico 33"/>
          <p:cNvGraphicFramePr>
            <a:graphicFrameLocks/>
          </p:cNvGraphicFramePr>
          <p:nvPr>
            <p:extLst/>
          </p:nvPr>
        </p:nvGraphicFramePr>
        <p:xfrm>
          <a:off x="10733748" y="3044825"/>
          <a:ext cx="798308" cy="463637"/>
        </p:xfrm>
        <a:graphic>
          <a:graphicData uri="http://schemas.openxmlformats.org/drawingml/2006/chart">
            <c:chart xmlns:c="http://schemas.openxmlformats.org/drawingml/2006/chart" xmlns:r="http://schemas.openxmlformats.org/officeDocument/2006/relationships" r:id="rId7"/>
          </a:graphicData>
        </a:graphic>
      </p:graphicFrame>
      <p:sp>
        <p:nvSpPr>
          <p:cNvPr id="19" name="Google Shape;136;p5">
            <a:extLst>
              <a:ext uri="{FF2B5EF4-FFF2-40B4-BE49-F238E27FC236}">
                <a16:creationId xmlns:a16="http://schemas.microsoft.com/office/drawing/2014/main" xmlns="" id="{42990325-F254-4021-AAD5-E0E80AA77080}"/>
              </a:ext>
            </a:extLst>
          </p:cNvPr>
          <p:cNvSpPr txBox="1"/>
          <p:nvPr/>
        </p:nvSpPr>
        <p:spPr>
          <a:xfrm>
            <a:off x="512017" y="1289739"/>
            <a:ext cx="9496507" cy="4348619"/>
          </a:xfrm>
          <a:prstGeom prst="rect">
            <a:avLst/>
          </a:prstGeom>
          <a:noFill/>
          <a:ln>
            <a:noFill/>
          </a:ln>
        </p:spPr>
        <p:txBody>
          <a:bodyPr spcFirstLastPara="1" wrap="square" lIns="0" tIns="8883" rIns="0" bIns="0" anchor="ctr" anchorCtr="0">
            <a:spAutoFit/>
          </a:bodyPr>
          <a:lstStyle/>
          <a:p>
            <a:pPr>
              <a:lnSpc>
                <a:spcPct val="150000"/>
              </a:lnSpc>
            </a:pPr>
            <a:r>
              <a:rPr lang="es-ES" sz="2400" b="1" dirty="0">
                <a:latin typeface="Libre Baskerville"/>
              </a:rPr>
              <a:t>Sugerencias:</a:t>
            </a:r>
            <a:endParaRPr lang="es-ES" sz="2400" dirty="0">
              <a:latin typeface="Libre Baskerville"/>
            </a:endParaRPr>
          </a:p>
          <a:p>
            <a:pPr marL="342900" indent="-342900">
              <a:lnSpc>
                <a:spcPct val="150000"/>
              </a:lnSpc>
              <a:buFont typeface="Arial" panose="020B0604020202020204" pitchFamily="34" charset="0"/>
              <a:buChar char="•"/>
            </a:pPr>
            <a:r>
              <a:rPr lang="es-ES" sz="2000" b="1" dirty="0">
                <a:latin typeface="Libre Baskerville"/>
              </a:rPr>
              <a:t>Evitar descalce </a:t>
            </a:r>
            <a:r>
              <a:rPr lang="es-ES" sz="2000" dirty="0">
                <a:latin typeface="Libre Baskerville"/>
              </a:rPr>
              <a:t>de deuda con flujos operativos y de inversión en </a:t>
            </a:r>
            <a:r>
              <a:rPr lang="es-ES" sz="2000" b="1" dirty="0">
                <a:latin typeface="Libre Baskerville"/>
              </a:rPr>
              <a:t>moneda</a:t>
            </a:r>
            <a:r>
              <a:rPr lang="es-ES" sz="2000" dirty="0">
                <a:latin typeface="Libre Baskerville"/>
              </a:rPr>
              <a:t> y </a:t>
            </a:r>
            <a:r>
              <a:rPr lang="es-ES" sz="2000" b="1" dirty="0">
                <a:latin typeface="Libre Baskerville"/>
              </a:rPr>
              <a:t>plazos</a:t>
            </a:r>
            <a:r>
              <a:rPr lang="es-ES" sz="2000" dirty="0">
                <a:latin typeface="Libre Baskerville"/>
              </a:rPr>
              <a:t>.</a:t>
            </a:r>
          </a:p>
          <a:p>
            <a:pPr marL="342900" indent="-342900">
              <a:lnSpc>
                <a:spcPct val="150000"/>
              </a:lnSpc>
              <a:buFont typeface="Arial" panose="020B0604020202020204" pitchFamily="34" charset="0"/>
              <a:buChar char="•"/>
            </a:pPr>
            <a:r>
              <a:rPr lang="es-ES" sz="2000" b="1" dirty="0">
                <a:latin typeface="Libre Baskerville"/>
              </a:rPr>
              <a:t>Evitar</a:t>
            </a:r>
            <a:r>
              <a:rPr lang="es-ES" sz="2000" dirty="0">
                <a:latin typeface="Libre Baskerville"/>
              </a:rPr>
              <a:t> quedar </a:t>
            </a:r>
            <a:r>
              <a:rPr lang="es-ES" sz="2000" b="1" dirty="0">
                <a:latin typeface="Libre Baskerville"/>
              </a:rPr>
              <a:t>atado a tasas de financiamiento</a:t>
            </a:r>
            <a:r>
              <a:rPr lang="es-ES" sz="2000" dirty="0">
                <a:latin typeface="Libre Baskerville"/>
              </a:rPr>
              <a:t> (opción de refinanciar). </a:t>
            </a:r>
          </a:p>
          <a:p>
            <a:pPr marL="8467" marR="0" lvl="0" algn="just" defTabSz="914400" rtl="0" eaLnBrk="1" fontAlgn="auto" latinLnBrk="0" hangingPunct="1">
              <a:lnSpc>
                <a:spcPct val="150000"/>
              </a:lnSpc>
              <a:spcBef>
                <a:spcPts val="0"/>
              </a:spcBef>
              <a:spcAft>
                <a:spcPts val="0"/>
              </a:spcAft>
              <a:buClr>
                <a:prstClr val="black">
                  <a:lumMod val="50000"/>
                  <a:lumOff val="50000"/>
                </a:prstClr>
              </a:buClr>
              <a:buSzPct val="75000"/>
              <a:tabLst/>
              <a:defRPr/>
            </a:pPr>
            <a:endParaRPr kumimoji="0" lang="es-UY" sz="2000" b="0" i="0" u="none" strike="noStrike" kern="1200" cap="none" spc="0" normalizeH="0" baseline="0" noProof="0" dirty="0">
              <a:ln>
                <a:noFill/>
              </a:ln>
              <a:solidFill>
                <a:srgbClr val="E7E6E6">
                  <a:lumMod val="25000"/>
                </a:srgbClr>
              </a:solidFill>
              <a:effectLst/>
              <a:uLnTx/>
              <a:uFillTx/>
              <a:latin typeface="Libre Baskerville"/>
              <a:ea typeface="Libre Baskerville"/>
              <a:cs typeface="Libre Baskerville"/>
              <a:sym typeface="Libre Baskerville"/>
            </a:endParaRPr>
          </a:p>
          <a:p>
            <a:pPr>
              <a:lnSpc>
                <a:spcPct val="150000"/>
              </a:lnSpc>
            </a:pPr>
            <a:r>
              <a:rPr lang="es-ES" sz="2400" b="1" dirty="0">
                <a:latin typeface="Libre Baskerville"/>
              </a:rPr>
              <a:t>Opciones</a:t>
            </a:r>
            <a:r>
              <a:rPr lang="es-ES" sz="2400" dirty="0">
                <a:latin typeface="Libre Baskerville"/>
              </a:rPr>
              <a:t>:</a:t>
            </a:r>
          </a:p>
          <a:p>
            <a:pPr marL="342900" indent="-342900">
              <a:lnSpc>
                <a:spcPct val="150000"/>
              </a:lnSpc>
              <a:buFont typeface="Arial" panose="020B0604020202020204" pitchFamily="34" charset="0"/>
              <a:buChar char="•"/>
            </a:pPr>
            <a:r>
              <a:rPr lang="es-ES" sz="2000" b="1" dirty="0">
                <a:latin typeface="Libre Baskerville"/>
              </a:rPr>
              <a:t>Corto plazo</a:t>
            </a:r>
            <a:r>
              <a:rPr lang="es-ES" sz="2000" dirty="0">
                <a:latin typeface="Libre Baskerville"/>
              </a:rPr>
              <a:t>: Líneas </a:t>
            </a:r>
            <a:r>
              <a:rPr lang="es-ES" sz="2000" dirty="0" err="1">
                <a:latin typeface="Libre Baskerville"/>
              </a:rPr>
              <a:t>revolving</a:t>
            </a:r>
            <a:r>
              <a:rPr lang="es-ES" sz="2000" dirty="0">
                <a:latin typeface="Libre Baskerville"/>
              </a:rPr>
              <a:t>.</a:t>
            </a:r>
          </a:p>
          <a:p>
            <a:pPr marL="342900" indent="-342900">
              <a:lnSpc>
                <a:spcPct val="150000"/>
              </a:lnSpc>
              <a:buFont typeface="Arial" panose="020B0604020202020204" pitchFamily="34" charset="0"/>
              <a:buChar char="•"/>
            </a:pPr>
            <a:r>
              <a:rPr lang="es-ES" sz="2000" b="1" dirty="0">
                <a:latin typeface="Libre Baskerville"/>
              </a:rPr>
              <a:t>Largo plazo</a:t>
            </a:r>
            <a:r>
              <a:rPr lang="es-ES" sz="2000" dirty="0">
                <a:latin typeface="Libre Baskerville"/>
              </a:rPr>
              <a:t>: Deuda en moneda local y dólares refinanciables.</a:t>
            </a:r>
          </a:p>
        </p:txBody>
      </p:sp>
    </p:spTree>
    <p:extLst>
      <p:ext uri="{BB962C8B-B14F-4D97-AF65-F5344CB8AC3E}">
        <p14:creationId xmlns:p14="http://schemas.microsoft.com/office/powerpoint/2010/main" val="4244193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65FDA3FD-DABC-62CB-CDED-3F8194A081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B12610-02BF-6D18-D0A5-8DADC508F0A9}"/>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23</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5CBB5612-0348-9E75-2D69-1FE39471E15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E1D9C4EB-B42E-15F4-3417-BF8F873DA547}"/>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79C0B34E-8E28-4E36-DCF9-CC5EE5F156A7}"/>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Contenido</a:t>
            </a:r>
          </a:p>
        </p:txBody>
      </p:sp>
      <p:sp>
        <p:nvSpPr>
          <p:cNvPr id="7" name="TextBox 8">
            <a:extLst>
              <a:ext uri="{FF2B5EF4-FFF2-40B4-BE49-F238E27FC236}">
                <a16:creationId xmlns:a16="http://schemas.microsoft.com/office/drawing/2014/main" xmlns="" id="{130948BA-EDF0-B969-88E6-111724289074}"/>
              </a:ext>
            </a:extLst>
          </p:cNvPr>
          <p:cNvSpPr txBox="1"/>
          <p:nvPr/>
        </p:nvSpPr>
        <p:spPr>
          <a:xfrm>
            <a:off x="1441539" y="1931297"/>
            <a:ext cx="9711268" cy="4062651"/>
          </a:xfrm>
          <a:prstGeom prst="rect">
            <a:avLst/>
          </a:prstGeom>
          <a:noFill/>
          <a:ln w="15875">
            <a:noFill/>
          </a:ln>
        </p:spPr>
        <p:txBody>
          <a:bodyPr wrap="square" rtlCol="0">
            <a:spAutoFit/>
          </a:bodyPr>
          <a:lstStyle/>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Financiamiento</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Gestión de caja</a:t>
            </a:r>
          </a:p>
          <a:p>
            <a:pPr marL="457200" indent="-457200" algn="just" fontAlgn="base">
              <a:lnSpc>
                <a:spcPct val="150000"/>
              </a:lnSpc>
              <a:buClr>
                <a:prstClr val="black">
                  <a:lumMod val="75000"/>
                  <a:lumOff val="25000"/>
                </a:prstClr>
              </a:buClr>
              <a:buSzPct val="90000"/>
              <a:buFont typeface="+mj-lt"/>
              <a:buAutoNum type="arabicPeriod"/>
              <a:defRPr/>
            </a:pPr>
            <a:endParaRPr lang="es-UY" sz="2800"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Inversiones estratégicas</a:t>
            </a: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a:solidFill>
                <a:srgbClr val="0070C0"/>
              </a:solidFill>
            </a:endParaRPr>
          </a:p>
          <a:p>
            <a:pPr algn="just" fontAlgn="base">
              <a:buClr>
                <a:prstClr val="black">
                  <a:lumMod val="75000"/>
                  <a:lumOff val="25000"/>
                </a:prstClr>
              </a:buClr>
              <a:buSzPct val="90000"/>
              <a:defRPr/>
            </a:pPr>
            <a:endParaRPr lang="en-US" sz="2400" b="1" dirty="0">
              <a:solidFill>
                <a:srgbClr val="44546A">
                  <a:lumMod val="75000"/>
                </a:srgbClr>
              </a:solidFill>
            </a:endParaRPr>
          </a:p>
        </p:txBody>
      </p:sp>
    </p:spTree>
    <p:extLst>
      <p:ext uri="{BB962C8B-B14F-4D97-AF65-F5344CB8AC3E}">
        <p14:creationId xmlns:p14="http://schemas.microsoft.com/office/powerpoint/2010/main" val="304519913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65FDA3FD-DABC-62CB-CDED-3F8194A081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B12610-02BF-6D18-D0A5-8DADC508F0A9}"/>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24</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5CBB5612-0348-9E75-2D69-1FE39471E15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E1D9C4EB-B42E-15F4-3417-BF8F873DA547}"/>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79C0B34E-8E28-4E36-DCF9-CC5EE5F156A7}"/>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Contenido</a:t>
            </a:r>
          </a:p>
        </p:txBody>
      </p:sp>
      <p:sp>
        <p:nvSpPr>
          <p:cNvPr id="7" name="TextBox 8">
            <a:extLst>
              <a:ext uri="{FF2B5EF4-FFF2-40B4-BE49-F238E27FC236}">
                <a16:creationId xmlns:a16="http://schemas.microsoft.com/office/drawing/2014/main" xmlns="" id="{130948BA-EDF0-B969-88E6-111724289074}"/>
              </a:ext>
            </a:extLst>
          </p:cNvPr>
          <p:cNvSpPr txBox="1"/>
          <p:nvPr/>
        </p:nvSpPr>
        <p:spPr>
          <a:xfrm>
            <a:off x="1441539" y="1931297"/>
            <a:ext cx="9711268" cy="4062651"/>
          </a:xfrm>
          <a:prstGeom prst="rect">
            <a:avLst/>
          </a:prstGeom>
          <a:noFill/>
          <a:ln w="15875">
            <a:noFill/>
          </a:ln>
        </p:spPr>
        <p:txBody>
          <a:bodyPr wrap="square" rtlCol="0">
            <a:spAutoFit/>
          </a:bodyPr>
          <a:lstStyle/>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Financiamiento</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Gestión de caja</a:t>
            </a:r>
          </a:p>
          <a:p>
            <a:pPr marL="457200" indent="-457200" algn="just" fontAlgn="base">
              <a:lnSpc>
                <a:spcPct val="150000"/>
              </a:lnSpc>
              <a:buClr>
                <a:prstClr val="black">
                  <a:lumMod val="75000"/>
                  <a:lumOff val="25000"/>
                </a:prstClr>
              </a:buClr>
              <a:buSzPct val="90000"/>
              <a:buFont typeface="+mj-lt"/>
              <a:buAutoNum type="arabicPeriod"/>
              <a:defRPr/>
            </a:pPr>
            <a:endParaRPr lang="es-UY" sz="2800"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Inversiones estratégicas</a:t>
            </a: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a:solidFill>
                <a:srgbClr val="0070C0"/>
              </a:solidFill>
            </a:endParaRPr>
          </a:p>
          <a:p>
            <a:pPr algn="just" fontAlgn="base">
              <a:buClr>
                <a:prstClr val="black">
                  <a:lumMod val="75000"/>
                  <a:lumOff val="25000"/>
                </a:prstClr>
              </a:buClr>
              <a:buSzPct val="90000"/>
              <a:defRPr/>
            </a:pPr>
            <a:endParaRPr lang="en-US" sz="2400" b="1" dirty="0">
              <a:solidFill>
                <a:srgbClr val="44546A">
                  <a:lumMod val="75000"/>
                </a:srgbClr>
              </a:solidFill>
            </a:endParaRPr>
          </a:p>
        </p:txBody>
      </p:sp>
    </p:spTree>
    <p:extLst>
      <p:ext uri="{BB962C8B-B14F-4D97-AF65-F5344CB8AC3E}">
        <p14:creationId xmlns:p14="http://schemas.microsoft.com/office/powerpoint/2010/main" val="34996154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lvl="0">
              <a:buClr>
                <a:prstClr val="white"/>
              </a:buClr>
              <a:buSzPts val="6600"/>
              <a:defRPr/>
            </a:pPr>
            <a:r>
              <a:rPr lang="es-ES" sz="3200" b="1" dirty="0">
                <a:solidFill>
                  <a:srgbClr val="0070C0"/>
                </a:solidFill>
                <a:latin typeface="Libre Baskerville"/>
                <a:ea typeface="Libre Baskerville"/>
                <a:cs typeface="Libre Baskerville"/>
              </a:rPr>
              <a:t>Gestión de Liquidez e Inversiones de </a:t>
            </a:r>
            <a:r>
              <a:rPr lang="es-ES" sz="3200" b="1" dirty="0">
                <a:solidFill>
                  <a:schemeClr val="tx1">
                    <a:lumMod val="85000"/>
                    <a:lumOff val="15000"/>
                  </a:schemeClr>
                </a:solidFill>
                <a:latin typeface="Libre Baskerville"/>
                <a:ea typeface="Libre Baskerville"/>
                <a:cs typeface="Libre Baskerville"/>
              </a:rPr>
              <a:t>caja</a:t>
            </a:r>
            <a:endParaRPr lang="en-US" sz="3200" b="1" dirty="0">
              <a:solidFill>
                <a:schemeClr val="tx1">
                  <a:lumMod val="85000"/>
                  <a:lumOff val="15000"/>
                </a:schemeClr>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606855" y="1087429"/>
            <a:ext cx="9634619" cy="5502781"/>
          </a:xfrm>
          <a:prstGeom prst="rect">
            <a:avLst/>
          </a:prstGeom>
          <a:noFill/>
          <a:ln>
            <a:noFill/>
          </a:ln>
        </p:spPr>
        <p:txBody>
          <a:bodyPr spcFirstLastPara="1" wrap="square" lIns="0" tIns="8883" rIns="0" bIns="0" anchor="ctr" anchorCtr="0">
            <a:spAutoFit/>
          </a:bodyPr>
          <a:lstStyle/>
          <a:p>
            <a:pPr>
              <a:lnSpc>
                <a:spcPct val="150000"/>
              </a:lnSpc>
            </a:pPr>
            <a:r>
              <a:rPr lang="es-ES" sz="3200" b="1" dirty="0">
                <a:latin typeface="Libre Baskerville"/>
              </a:rPr>
              <a:t>Sugerencias:</a:t>
            </a:r>
            <a:endParaRPr lang="es-ES" sz="3200" dirty="0">
              <a:latin typeface="Libre Baskerville"/>
            </a:endParaRPr>
          </a:p>
          <a:p>
            <a:pPr marL="342900" indent="-342900">
              <a:lnSpc>
                <a:spcPct val="150000"/>
              </a:lnSpc>
              <a:buFont typeface="Arial" panose="020B0604020202020204" pitchFamily="34" charset="0"/>
              <a:buChar char="•"/>
            </a:pPr>
            <a:r>
              <a:rPr lang="es-ES" sz="2400" dirty="0"/>
              <a:t>Preservar el </a:t>
            </a:r>
            <a:r>
              <a:rPr lang="es-ES" sz="2400" b="1" dirty="0"/>
              <a:t>valor real</a:t>
            </a:r>
            <a:r>
              <a:rPr lang="es-ES" sz="2400" dirty="0"/>
              <a:t> de la caja frente a la inflación.</a:t>
            </a:r>
          </a:p>
          <a:p>
            <a:pPr marL="342900" indent="-342900">
              <a:lnSpc>
                <a:spcPct val="150000"/>
              </a:lnSpc>
              <a:buFont typeface="Arial" panose="020B0604020202020204" pitchFamily="34" charset="0"/>
              <a:buChar char="•"/>
            </a:pPr>
            <a:r>
              <a:rPr lang="es-ES" sz="2400" dirty="0"/>
              <a:t>Idealmente generar </a:t>
            </a:r>
            <a:r>
              <a:rPr lang="es-ES" sz="2400" b="1" dirty="0"/>
              <a:t>rendimientos reales positivos</a:t>
            </a:r>
            <a:r>
              <a:rPr lang="es-ES" sz="2400" dirty="0"/>
              <a:t> con </a:t>
            </a:r>
            <a:r>
              <a:rPr lang="es-ES" sz="2400" b="1" dirty="0"/>
              <a:t>bajo riesgo</a:t>
            </a:r>
            <a:r>
              <a:rPr lang="es-ES" sz="2400" dirty="0"/>
              <a:t>.</a:t>
            </a:r>
          </a:p>
          <a:p>
            <a:pPr marL="342900" indent="-342900">
              <a:lnSpc>
                <a:spcPct val="150000"/>
              </a:lnSpc>
              <a:buFont typeface="Arial" panose="020B0604020202020204" pitchFamily="34" charset="0"/>
              <a:buChar char="•"/>
            </a:pPr>
            <a:r>
              <a:rPr lang="es-ES" sz="2400" dirty="0"/>
              <a:t>Mantener un </a:t>
            </a:r>
            <a:r>
              <a:rPr lang="es-ES" sz="2400" b="1" dirty="0"/>
              <a:t>equilibrio adecuado de monedas</a:t>
            </a:r>
            <a:r>
              <a:rPr lang="es-ES" sz="2400" dirty="0"/>
              <a:t> para reducir exposición cambiaria.</a:t>
            </a:r>
          </a:p>
          <a:p>
            <a:pPr marL="342900" indent="-342900">
              <a:lnSpc>
                <a:spcPct val="150000"/>
              </a:lnSpc>
              <a:buFont typeface="Arial" panose="020B0604020202020204" pitchFamily="34" charset="0"/>
              <a:buChar char="•"/>
            </a:pPr>
            <a:r>
              <a:rPr lang="es-ES" sz="2400" dirty="0"/>
              <a:t>Mantener </a:t>
            </a:r>
            <a:r>
              <a:rPr lang="es-ES" sz="2400" b="1" dirty="0"/>
              <a:t>liquidez.</a:t>
            </a:r>
          </a:p>
          <a:p>
            <a:pPr marL="342900" indent="-342900">
              <a:lnSpc>
                <a:spcPct val="150000"/>
              </a:lnSpc>
              <a:buFont typeface="Arial" panose="020B0604020202020204" pitchFamily="34" charset="0"/>
              <a:buChar char="•"/>
            </a:pPr>
            <a:endParaRPr lang="es-ES" sz="1100" b="1" dirty="0"/>
          </a:p>
          <a:p>
            <a:pPr algn="ctr">
              <a:lnSpc>
                <a:spcPct val="150000"/>
              </a:lnSpc>
            </a:pPr>
            <a:r>
              <a:rPr lang="es-ES" sz="3600" dirty="0"/>
              <a:t>Optimizar la combinación de: </a:t>
            </a:r>
            <a:r>
              <a:rPr lang="es-ES" sz="3600" b="1" dirty="0"/>
              <a:t>liquidez</a:t>
            </a:r>
            <a:r>
              <a:rPr lang="es-ES" sz="3600" dirty="0"/>
              <a:t>, </a:t>
            </a:r>
            <a:r>
              <a:rPr lang="es-ES" sz="3600" b="1" dirty="0"/>
              <a:t>rendimiento</a:t>
            </a:r>
            <a:r>
              <a:rPr lang="es-ES" sz="3600" dirty="0"/>
              <a:t>, </a:t>
            </a:r>
            <a:r>
              <a:rPr lang="es-ES" sz="3600" b="1" dirty="0"/>
              <a:t>cobertura</a:t>
            </a:r>
            <a:r>
              <a:rPr lang="es-ES" sz="3600" dirty="0"/>
              <a:t> y </a:t>
            </a:r>
            <a:r>
              <a:rPr lang="es-ES" sz="3600" b="1" dirty="0"/>
              <a:t>bajo riesgo</a:t>
            </a:r>
            <a:r>
              <a:rPr lang="es-ES" sz="3600" dirty="0"/>
              <a:t>.</a:t>
            </a:r>
          </a:p>
        </p:txBody>
      </p:sp>
      <p:sp>
        <p:nvSpPr>
          <p:cNvPr id="18" name="Rectángulo redondeado 17"/>
          <p:cNvSpPr/>
          <p:nvPr/>
        </p:nvSpPr>
        <p:spPr>
          <a:xfrm>
            <a:off x="10508300" y="2248462"/>
            <a:ext cx="1260000" cy="12600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400" b="1" dirty="0">
                <a:solidFill>
                  <a:schemeClr val="bg1"/>
                </a:solidFill>
                <a:latin typeface="Libre Baskerville" panose="02000000000000000000"/>
              </a:rPr>
              <a:t>Actividad (PIB)</a:t>
            </a:r>
          </a:p>
          <a:p>
            <a:pPr algn="ctr"/>
            <a:r>
              <a:rPr lang="es-UY" b="1" dirty="0">
                <a:solidFill>
                  <a:schemeClr val="bg1"/>
                </a:solidFill>
                <a:latin typeface="Libre Baskerville" panose="02000000000000000000"/>
              </a:rPr>
              <a:t>2,43%</a:t>
            </a:r>
          </a:p>
          <a:p>
            <a:pPr algn="ctr"/>
            <a:endParaRPr lang="es-UY" dirty="0"/>
          </a:p>
          <a:p>
            <a:pPr algn="ctr"/>
            <a:endParaRPr lang="es-UY" dirty="0"/>
          </a:p>
          <a:p>
            <a:pPr algn="ctr"/>
            <a:endParaRPr lang="es-UY" dirty="0"/>
          </a:p>
        </p:txBody>
      </p:sp>
      <p:grpSp>
        <p:nvGrpSpPr>
          <p:cNvPr id="22" name="Grupo 21"/>
          <p:cNvGrpSpPr/>
          <p:nvPr/>
        </p:nvGrpSpPr>
        <p:grpSpPr>
          <a:xfrm>
            <a:off x="10508300" y="3660365"/>
            <a:ext cx="1260000" cy="1260000"/>
            <a:chOff x="-1781863" y="5822905"/>
            <a:chExt cx="2307771" cy="2304617"/>
          </a:xfrm>
        </p:grpSpPr>
        <p:sp>
          <p:nvSpPr>
            <p:cNvPr id="23" name="Rectángulo redondeado 22"/>
            <p:cNvSpPr/>
            <p:nvPr/>
          </p:nvSpPr>
          <p:spPr>
            <a:xfrm>
              <a:off x="-1781863" y="5822905"/>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377">
                <a:defRPr/>
              </a:pPr>
              <a:r>
                <a:rPr lang="es-UY" sz="1400" b="1" dirty="0">
                  <a:solidFill>
                    <a:schemeClr val="bg1"/>
                  </a:solidFill>
                  <a:latin typeface="Libre Baskerville" panose="02000000000000000000"/>
                </a:rPr>
                <a:t>Tipo de cambio</a:t>
              </a:r>
              <a:endParaRPr lang="es-UY" sz="1400" dirty="0"/>
            </a:p>
            <a:p>
              <a:pPr algn="ctr" defTabSz="914377">
                <a:defRPr/>
              </a:pPr>
              <a:r>
                <a:rPr lang="es-UY" b="1" dirty="0">
                  <a:solidFill>
                    <a:schemeClr val="bg1"/>
                  </a:solidFill>
                  <a:latin typeface="Libre Baskerville" panose="02000000000000000000"/>
                </a:rPr>
                <a:t>$42,46</a:t>
              </a: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p:txBody>
        </p:sp>
        <p:graphicFrame>
          <p:nvGraphicFramePr>
            <p:cNvPr id="24" name="Gráfico 23"/>
            <p:cNvGraphicFramePr>
              <a:graphicFrameLocks/>
            </p:cNvGraphicFramePr>
            <p:nvPr>
              <p:extLst/>
            </p:nvPr>
          </p:nvGraphicFramePr>
          <p:xfrm>
            <a:off x="-1251360" y="7262435"/>
            <a:ext cx="1246762" cy="86508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5" name="Grupo 24"/>
          <p:cNvGrpSpPr/>
          <p:nvPr/>
        </p:nvGrpSpPr>
        <p:grpSpPr>
          <a:xfrm>
            <a:off x="10502901" y="5077397"/>
            <a:ext cx="1260000" cy="1278954"/>
            <a:chOff x="-3891727" y="8414742"/>
            <a:chExt cx="2307771" cy="2339285"/>
          </a:xfrm>
        </p:grpSpPr>
        <p:sp>
          <p:nvSpPr>
            <p:cNvPr id="26" name="Rectángulo redondeado 25"/>
            <p:cNvSpPr/>
            <p:nvPr/>
          </p:nvSpPr>
          <p:spPr>
            <a:xfrm>
              <a:off x="-3891727" y="8414742"/>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000" b="1" dirty="0">
                  <a:solidFill>
                    <a:schemeClr val="bg1"/>
                  </a:solidFill>
                  <a:latin typeface="Libre Baskerville" panose="02000000000000000000"/>
                </a:rPr>
                <a:t>Tasa de política monetaria</a:t>
              </a:r>
              <a:endParaRPr lang="es-UY" sz="700" b="1" dirty="0">
                <a:solidFill>
                  <a:schemeClr val="bg1"/>
                </a:solidFill>
                <a:latin typeface="Libre Baskerville" panose="02000000000000000000"/>
              </a:endParaRPr>
            </a:p>
            <a:p>
              <a:pPr algn="ctr"/>
              <a:r>
                <a:rPr lang="es-UY" b="1" dirty="0">
                  <a:solidFill>
                    <a:schemeClr val="bg1"/>
                  </a:solidFill>
                  <a:latin typeface="Libre Baskerville" panose="02000000000000000000"/>
                </a:rPr>
                <a:t>9,17%</a:t>
              </a:r>
            </a:p>
            <a:p>
              <a:pPr algn="ctr"/>
              <a:endParaRPr lang="es-UY" sz="1600" dirty="0"/>
            </a:p>
          </p:txBody>
        </p:sp>
        <p:graphicFrame>
          <p:nvGraphicFramePr>
            <p:cNvPr id="27" name="Gráfico 26"/>
            <p:cNvGraphicFramePr>
              <a:graphicFrameLocks/>
            </p:cNvGraphicFramePr>
            <p:nvPr>
              <p:extLst/>
            </p:nvPr>
          </p:nvGraphicFramePr>
          <p:xfrm>
            <a:off x="-3324764" y="9743624"/>
            <a:ext cx="1246762" cy="1010403"/>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8" name="Grupo 27"/>
          <p:cNvGrpSpPr/>
          <p:nvPr/>
        </p:nvGrpSpPr>
        <p:grpSpPr>
          <a:xfrm>
            <a:off x="10508300" y="836557"/>
            <a:ext cx="1260000" cy="1260001"/>
            <a:chOff x="885370" y="657987"/>
            <a:chExt cx="2307771" cy="2304619"/>
          </a:xfrm>
        </p:grpSpPr>
        <p:sp>
          <p:nvSpPr>
            <p:cNvPr id="29" name="Rectángulo redondeado 28"/>
            <p:cNvSpPr/>
            <p:nvPr/>
          </p:nvSpPr>
          <p:spPr>
            <a:xfrm>
              <a:off x="885370" y="657987"/>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400" b="1" dirty="0">
                  <a:solidFill>
                    <a:schemeClr val="bg1"/>
                  </a:solidFill>
                  <a:latin typeface="Libre Baskerville" panose="02000000000000000000"/>
                </a:rPr>
                <a:t>Inflación</a:t>
              </a:r>
            </a:p>
            <a:p>
              <a:pPr algn="ctr"/>
              <a:endParaRPr lang="es-UY" sz="1400" b="1" dirty="0">
                <a:solidFill>
                  <a:schemeClr val="bg1"/>
                </a:solidFill>
                <a:latin typeface="Libre Baskerville" panose="02000000000000000000"/>
              </a:endParaRPr>
            </a:p>
            <a:p>
              <a:pPr algn="ctr"/>
              <a:r>
                <a:rPr lang="es-UY" b="1" dirty="0">
                  <a:solidFill>
                    <a:schemeClr val="bg1"/>
                  </a:solidFill>
                  <a:latin typeface="Libre Baskerville" panose="02000000000000000000"/>
                </a:rPr>
                <a:t>5,0%</a:t>
              </a: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dirty="0"/>
            </a:p>
          </p:txBody>
        </p:sp>
        <p:graphicFrame>
          <p:nvGraphicFramePr>
            <p:cNvPr id="30" name="Gráfico 29"/>
            <p:cNvGraphicFramePr>
              <a:graphicFrameLocks/>
            </p:cNvGraphicFramePr>
            <p:nvPr>
              <p:extLst/>
            </p:nvPr>
          </p:nvGraphicFramePr>
          <p:xfrm>
            <a:off x="1405987" y="2105460"/>
            <a:ext cx="1246762" cy="857146"/>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31" name="Gráfico 30"/>
          <p:cNvGraphicFramePr>
            <a:graphicFrameLocks/>
          </p:cNvGraphicFramePr>
          <p:nvPr>
            <p:extLst/>
          </p:nvPr>
        </p:nvGraphicFramePr>
        <p:xfrm>
          <a:off x="10733748" y="3044825"/>
          <a:ext cx="798308" cy="4636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19451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lvl="0">
              <a:buClr>
                <a:prstClr val="white"/>
              </a:buClr>
              <a:buSzPts val="6600"/>
              <a:defRPr/>
            </a:pPr>
            <a:r>
              <a:rPr lang="es-ES" sz="3200" b="1" dirty="0">
                <a:solidFill>
                  <a:srgbClr val="0070C0"/>
                </a:solidFill>
                <a:latin typeface="Libre Baskerville"/>
                <a:ea typeface="Libre Baskerville"/>
                <a:cs typeface="Libre Baskerville"/>
              </a:rPr>
              <a:t>Gestión de Liquidez e Inversiones de </a:t>
            </a:r>
            <a:r>
              <a:rPr lang="es-ES" sz="3200" b="1" dirty="0">
                <a:solidFill>
                  <a:schemeClr val="tx1">
                    <a:lumMod val="85000"/>
                    <a:lumOff val="15000"/>
                  </a:schemeClr>
                </a:solidFill>
                <a:latin typeface="Libre Baskerville"/>
                <a:ea typeface="Libre Baskerville"/>
                <a:cs typeface="Libre Baskerville"/>
              </a:rPr>
              <a:t>caja</a:t>
            </a:r>
            <a:endParaRPr lang="en-US" sz="3200" b="1" dirty="0">
              <a:solidFill>
                <a:schemeClr val="tx1">
                  <a:lumMod val="85000"/>
                  <a:lumOff val="15000"/>
                </a:schemeClr>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6" y="1146969"/>
            <a:ext cx="8906303" cy="4564063"/>
          </a:xfrm>
          <a:prstGeom prst="rect">
            <a:avLst/>
          </a:prstGeom>
          <a:noFill/>
          <a:ln>
            <a:noFill/>
          </a:ln>
        </p:spPr>
        <p:txBody>
          <a:bodyPr spcFirstLastPara="1" wrap="square" lIns="0" tIns="8883" rIns="0" bIns="0" anchor="ctr" anchorCtr="0">
            <a:spAutoFit/>
          </a:bodyPr>
          <a:lstStyle/>
          <a:p>
            <a:pPr>
              <a:lnSpc>
                <a:spcPct val="200000"/>
              </a:lnSpc>
            </a:pPr>
            <a:r>
              <a:rPr lang="es-ES" sz="2400" dirty="0">
                <a:latin typeface="Libre Baskerville"/>
              </a:rPr>
              <a:t> </a:t>
            </a:r>
            <a:r>
              <a:rPr lang="es-ES" sz="2800" b="1" dirty="0">
                <a:latin typeface="Libre Baskerville"/>
              </a:rPr>
              <a:t>Opciones</a:t>
            </a:r>
            <a:r>
              <a:rPr lang="es-ES" sz="2800" dirty="0">
                <a:latin typeface="Libre Baskerville"/>
              </a:rPr>
              <a:t>:</a:t>
            </a:r>
          </a:p>
          <a:p>
            <a:pPr marL="444500">
              <a:lnSpc>
                <a:spcPct val="200000"/>
              </a:lnSpc>
            </a:pPr>
            <a:r>
              <a:rPr lang="es-ES" sz="2400" b="1" dirty="0">
                <a:latin typeface="Libre Baskerville"/>
              </a:rPr>
              <a:t> En Pesos</a:t>
            </a:r>
            <a:r>
              <a:rPr lang="es-ES" sz="2400" dirty="0">
                <a:latin typeface="Libre Baskerville"/>
              </a:rPr>
              <a:t>: </a:t>
            </a:r>
          </a:p>
          <a:p>
            <a:pPr marL="723900" indent="-190500">
              <a:lnSpc>
                <a:spcPct val="200000"/>
              </a:lnSpc>
              <a:buFont typeface="Arial" panose="020B0604020202020204" pitchFamily="34" charset="0"/>
              <a:buChar char="•"/>
            </a:pPr>
            <a:r>
              <a:rPr lang="es-ES" sz="2400" dirty="0">
                <a:latin typeface="Libre Baskerville"/>
              </a:rPr>
              <a:t>Letras de Regulación Monetaria (LRM)</a:t>
            </a:r>
          </a:p>
          <a:p>
            <a:pPr marL="444500">
              <a:lnSpc>
                <a:spcPct val="200000"/>
              </a:lnSpc>
            </a:pPr>
            <a:r>
              <a:rPr lang="es-ES" sz="2400" b="1" dirty="0">
                <a:latin typeface="Libre Baskerville"/>
              </a:rPr>
              <a:t> En Dólares</a:t>
            </a:r>
            <a:r>
              <a:rPr lang="es-ES" sz="2400" dirty="0">
                <a:latin typeface="Libre Baskerville"/>
              </a:rPr>
              <a:t>: </a:t>
            </a:r>
          </a:p>
          <a:p>
            <a:pPr marL="723900" indent="-190500">
              <a:lnSpc>
                <a:spcPct val="200000"/>
              </a:lnSpc>
              <a:buFont typeface="Arial" panose="020B0604020202020204" pitchFamily="34" charset="0"/>
              <a:buChar char="•"/>
            </a:pPr>
            <a:r>
              <a:rPr lang="es-ES" sz="2400" dirty="0" err="1">
                <a:latin typeface="Libre Baskerville"/>
              </a:rPr>
              <a:t>Treasury</a:t>
            </a:r>
            <a:r>
              <a:rPr lang="es-ES" sz="2400" dirty="0">
                <a:latin typeface="Libre Baskerville"/>
              </a:rPr>
              <a:t> </a:t>
            </a:r>
            <a:r>
              <a:rPr lang="es-ES" sz="2400" dirty="0" err="1">
                <a:latin typeface="Libre Baskerville"/>
              </a:rPr>
              <a:t>Bills</a:t>
            </a:r>
            <a:r>
              <a:rPr lang="es-ES" sz="2400" dirty="0">
                <a:latin typeface="Libre Baskerville"/>
              </a:rPr>
              <a:t> (T-</a:t>
            </a:r>
            <a:r>
              <a:rPr lang="es-ES" sz="2400" dirty="0" err="1">
                <a:latin typeface="Libre Baskerville"/>
              </a:rPr>
              <a:t>Bills</a:t>
            </a:r>
            <a:r>
              <a:rPr lang="es-ES" sz="2400" dirty="0">
                <a:latin typeface="Libre Baskerville"/>
              </a:rPr>
              <a:t>), </a:t>
            </a:r>
          </a:p>
          <a:p>
            <a:pPr marL="723900" indent="-190500">
              <a:lnSpc>
                <a:spcPct val="200000"/>
              </a:lnSpc>
              <a:buFont typeface="Arial" panose="020B0604020202020204" pitchFamily="34" charset="0"/>
              <a:buChar char="•"/>
            </a:pPr>
            <a:r>
              <a:rPr lang="es-ES" sz="2400" dirty="0">
                <a:latin typeface="Libre Baskerville"/>
              </a:rPr>
              <a:t>Fondos de </a:t>
            </a:r>
            <a:r>
              <a:rPr lang="es-ES" sz="2400" dirty="0" err="1">
                <a:latin typeface="Libre Baskerville"/>
              </a:rPr>
              <a:t>money</a:t>
            </a:r>
            <a:r>
              <a:rPr lang="es-ES" sz="2400" dirty="0">
                <a:latin typeface="Libre Baskerville"/>
              </a:rPr>
              <a:t> </a:t>
            </a:r>
            <a:r>
              <a:rPr lang="es-ES" sz="2400" dirty="0" err="1">
                <a:latin typeface="Libre Baskerville"/>
              </a:rPr>
              <a:t>market</a:t>
            </a:r>
            <a:r>
              <a:rPr lang="es-ES" sz="2400" dirty="0">
                <a:latin typeface="Libre Baskerville"/>
              </a:rPr>
              <a:t>.</a:t>
            </a:r>
          </a:p>
        </p:txBody>
      </p:sp>
    </p:spTree>
    <p:extLst>
      <p:ext uri="{BB962C8B-B14F-4D97-AF65-F5344CB8AC3E}">
        <p14:creationId xmlns:p14="http://schemas.microsoft.com/office/powerpoint/2010/main" val="1004817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F637B251-C091-CC97-525F-7005AD9B1126}"/>
            </a:ext>
          </a:extLst>
        </p:cNvPr>
        <p:cNvGrpSpPr/>
        <p:nvPr/>
      </p:nvGrpSpPr>
      <p:grpSpPr>
        <a:xfrm>
          <a:off x="0" y="0"/>
          <a:ext cx="0" cy="0"/>
          <a:chOff x="0" y="0"/>
          <a:chExt cx="0" cy="0"/>
        </a:xfrm>
      </p:grpSpPr>
      <p:cxnSp>
        <p:nvCxnSpPr>
          <p:cNvPr id="92" name="Google Shape;92;p17">
            <a:extLst>
              <a:ext uri="{FF2B5EF4-FFF2-40B4-BE49-F238E27FC236}">
                <a16:creationId xmlns:a16="http://schemas.microsoft.com/office/drawing/2014/main" xmlns="" id="{2E82588D-0872-A5B7-5F74-144E4491C0F9}"/>
              </a:ext>
            </a:extLst>
          </p:cNvPr>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682D2C8F-695B-46EB-02E8-F59D1C351D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a:extLst>
              <a:ext uri="{FF2B5EF4-FFF2-40B4-BE49-F238E27FC236}">
                <a16:creationId xmlns:a16="http://schemas.microsoft.com/office/drawing/2014/main" xmlns="" id="{F1D19C3B-350B-CDD9-7155-CB5B8F00CC15}"/>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DA1CC4C1-C10D-D2E9-9B5B-CB35D1E3965D}"/>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ES" sz="3200" b="1" dirty="0">
                <a:solidFill>
                  <a:srgbClr val="0070C0"/>
                </a:solidFill>
                <a:latin typeface="Libre Baskerville"/>
                <a:ea typeface="Libre Baskerville"/>
                <a:cs typeface="Libre Baskerville"/>
              </a:rPr>
              <a:t>         Gestión de Liquidez </a:t>
            </a:r>
            <a:r>
              <a:rPr lang="es-UY" sz="3200" b="1" dirty="0">
                <a:solidFill>
                  <a:srgbClr val="0070C0"/>
                </a:solidFill>
                <a:latin typeface="Libre Baskerville"/>
                <a:ea typeface="Libre Baskerville"/>
                <a:cs typeface="Libre Baskerville"/>
              </a:rPr>
              <a:t>en Pesos - </a:t>
            </a:r>
            <a:r>
              <a:rPr lang="es-UY" sz="3200" b="1" dirty="0">
                <a:solidFill>
                  <a:schemeClr val="tx1">
                    <a:lumMod val="85000"/>
                    <a:lumOff val="15000"/>
                  </a:schemeClr>
                </a:solidFill>
                <a:latin typeface="Libre Baskerville"/>
                <a:ea typeface="Libre Baskerville"/>
                <a:cs typeface="Libre Baskerville"/>
              </a:rPr>
              <a:t>LRM</a:t>
            </a:r>
          </a:p>
        </p:txBody>
      </p:sp>
      <p:sp>
        <p:nvSpPr>
          <p:cNvPr id="9" name="Google Shape;136;p5">
            <a:extLst>
              <a:ext uri="{FF2B5EF4-FFF2-40B4-BE49-F238E27FC236}">
                <a16:creationId xmlns:a16="http://schemas.microsoft.com/office/drawing/2014/main" xmlns="" id="{2953A425-F6DF-4998-8068-79BA6AAB4EE8}"/>
              </a:ext>
            </a:extLst>
          </p:cNvPr>
          <p:cNvSpPr txBox="1"/>
          <p:nvPr/>
        </p:nvSpPr>
        <p:spPr>
          <a:xfrm>
            <a:off x="512017" y="1237458"/>
            <a:ext cx="9301145" cy="2224961"/>
          </a:xfrm>
          <a:prstGeom prst="rect">
            <a:avLst/>
          </a:prstGeom>
          <a:noFill/>
          <a:ln>
            <a:noFill/>
          </a:ln>
        </p:spPr>
        <p:txBody>
          <a:bodyPr spcFirstLastPara="1" wrap="square" lIns="0" tIns="8883" rIns="0" bIns="0" anchor="ctr" anchorCtr="0">
            <a:spAutoFit/>
          </a:bodyPr>
          <a:lstStyle/>
          <a:p>
            <a:r>
              <a:rPr lang="es-ES" sz="3200" b="1" dirty="0"/>
              <a:t>Características</a:t>
            </a:r>
            <a:r>
              <a:rPr lang="es-ES" sz="3200" dirty="0"/>
              <a:t>:</a:t>
            </a:r>
          </a:p>
          <a:p>
            <a:pPr marL="457200" indent="-457200">
              <a:buFont typeface="Arial" panose="020B0604020202020204" pitchFamily="34" charset="0"/>
              <a:buChar char="•"/>
            </a:pPr>
            <a:r>
              <a:rPr lang="es-ES" sz="2800" dirty="0"/>
              <a:t>Deuda a corto plazo del Banco Central del Uruguay.</a:t>
            </a:r>
          </a:p>
          <a:p>
            <a:pPr marL="457200" indent="-457200">
              <a:buFont typeface="Arial" panose="020B0604020202020204" pitchFamily="34" charset="0"/>
              <a:buChar char="•"/>
            </a:pPr>
            <a:r>
              <a:rPr lang="es-ES" sz="2800" dirty="0"/>
              <a:t>Plazos: 30, 90, 180, 360 días.</a:t>
            </a:r>
          </a:p>
          <a:p>
            <a:pPr marL="457200" indent="-457200">
              <a:buFont typeface="Arial" panose="020B0604020202020204" pitchFamily="34" charset="0"/>
              <a:buChar char="•"/>
            </a:pPr>
            <a:r>
              <a:rPr lang="es-ES" sz="2800" dirty="0"/>
              <a:t>Ganancia por descuento al comprar.</a:t>
            </a:r>
          </a:p>
          <a:p>
            <a:pPr marL="457200" indent="-457200">
              <a:buFont typeface="Arial" panose="020B0604020202020204" pitchFamily="34" charset="0"/>
              <a:buChar char="•"/>
            </a:pPr>
            <a:r>
              <a:rPr lang="es-ES" sz="2800" dirty="0"/>
              <a:t>No computa para impuesto a la renta ni patrimonio.</a:t>
            </a:r>
          </a:p>
        </p:txBody>
      </p:sp>
      <p:pic>
        <p:nvPicPr>
          <p:cNvPr id="14" name="Imagen 13" descr="Archivo:Flag of Uruguay.svg - Wikipedia, la enciclopedia libre">
            <a:extLst>
              <a:ext uri="{FF2B5EF4-FFF2-40B4-BE49-F238E27FC236}">
                <a16:creationId xmlns:a16="http://schemas.microsoft.com/office/drawing/2014/main" xmlns="" id="{93AEBF53-4332-C6C8-7AC4-45C5D2BAD0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17" y="451395"/>
            <a:ext cx="876478" cy="581533"/>
          </a:xfrm>
          <a:prstGeom prst="rect">
            <a:avLst/>
          </a:prstGeom>
          <a:noFill/>
          <a:ln>
            <a:noFill/>
          </a:ln>
        </p:spPr>
      </p:pic>
      <p:graphicFrame>
        <p:nvGraphicFramePr>
          <p:cNvPr id="10" name="Tabla 9">
            <a:extLst>
              <a:ext uri="{FF2B5EF4-FFF2-40B4-BE49-F238E27FC236}">
                <a16:creationId xmlns:a16="http://schemas.microsoft.com/office/drawing/2014/main" xmlns="" id="{BE3C8DF0-913E-4ED6-975B-D3C1C28A57AA}"/>
              </a:ext>
            </a:extLst>
          </p:cNvPr>
          <p:cNvGraphicFramePr>
            <a:graphicFrameLocks noGrp="1"/>
          </p:cNvGraphicFramePr>
          <p:nvPr>
            <p:extLst/>
          </p:nvPr>
        </p:nvGraphicFramePr>
        <p:xfrm>
          <a:off x="4900059" y="4792218"/>
          <a:ext cx="2293204" cy="452100"/>
        </p:xfrm>
        <a:graphic>
          <a:graphicData uri="http://schemas.openxmlformats.org/drawingml/2006/table">
            <a:tbl>
              <a:tblPr firstRow="1" bandRow="1">
                <a:tableStyleId>{5C22544A-7EE6-4342-B048-85BDC9FD1C3A}</a:tableStyleId>
              </a:tblPr>
              <a:tblGrid>
                <a:gridCol w="2293204">
                  <a:extLst>
                    <a:ext uri="{9D8B030D-6E8A-4147-A177-3AD203B41FA5}">
                      <a16:colId xmlns:a16="http://schemas.microsoft.com/office/drawing/2014/main" xmlns="" val="20000"/>
                    </a:ext>
                  </a:extLst>
                </a:gridCol>
              </a:tblGrid>
              <a:tr h="226050">
                <a:tc>
                  <a:txBody>
                    <a:bodyPr/>
                    <a:lstStyle/>
                    <a:p>
                      <a:endParaRPr lang="es-UY" sz="200"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mpd="sng">
                      <a:noFill/>
                    </a:lnT>
                    <a:lnB w="381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226050">
                <a:tc>
                  <a:txBody>
                    <a:bodyPr/>
                    <a:lstStyle/>
                    <a:p>
                      <a:endParaRPr lang="es-UY" sz="200" dirty="0"/>
                    </a:p>
                  </a:txBody>
                  <a:tcP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bl>
          </a:graphicData>
        </a:graphic>
      </p:graphicFrame>
      <p:sp>
        <p:nvSpPr>
          <p:cNvPr id="12" name="CuadroTexto 11">
            <a:extLst>
              <a:ext uri="{FF2B5EF4-FFF2-40B4-BE49-F238E27FC236}">
                <a16:creationId xmlns:a16="http://schemas.microsoft.com/office/drawing/2014/main" xmlns="" id="{288EE4FB-7A22-C1B3-9A8B-9068B4E70FED}"/>
              </a:ext>
            </a:extLst>
          </p:cNvPr>
          <p:cNvSpPr txBox="1"/>
          <p:nvPr/>
        </p:nvSpPr>
        <p:spPr>
          <a:xfrm>
            <a:off x="3877172" y="3807965"/>
            <a:ext cx="1975427" cy="738664"/>
          </a:xfrm>
          <a:prstGeom prst="rect">
            <a:avLst/>
          </a:prstGeom>
          <a:noFill/>
        </p:spPr>
        <p:txBody>
          <a:bodyPr wrap="square" rtlCol="0">
            <a:spAutoFit/>
          </a:bodyPr>
          <a:lstStyle/>
          <a:p>
            <a:pPr algn="ctr"/>
            <a:r>
              <a:rPr lang="es-UY" sz="1400" dirty="0">
                <a:latin typeface="Libre Baskerville"/>
              </a:rPr>
              <a:t>Ingreso de caja Operativo</a:t>
            </a:r>
          </a:p>
          <a:p>
            <a:pPr algn="ctr"/>
            <a:r>
              <a:rPr lang="es-UY" sz="1400" dirty="0">
                <a:latin typeface="Libre Baskerville"/>
              </a:rPr>
              <a:t>+ $10.000.000</a:t>
            </a:r>
          </a:p>
        </p:txBody>
      </p:sp>
      <p:sp>
        <p:nvSpPr>
          <p:cNvPr id="13" name="CuadroTexto 12">
            <a:extLst>
              <a:ext uri="{FF2B5EF4-FFF2-40B4-BE49-F238E27FC236}">
                <a16:creationId xmlns:a16="http://schemas.microsoft.com/office/drawing/2014/main" xmlns="" id="{2A28205E-6CA5-5645-7A2F-F18522565A88}"/>
              </a:ext>
            </a:extLst>
          </p:cNvPr>
          <p:cNvSpPr txBox="1"/>
          <p:nvPr/>
        </p:nvSpPr>
        <p:spPr>
          <a:xfrm>
            <a:off x="3935644" y="5523250"/>
            <a:ext cx="1865409" cy="800219"/>
          </a:xfrm>
          <a:prstGeom prst="rect">
            <a:avLst/>
          </a:prstGeom>
          <a:noFill/>
        </p:spPr>
        <p:txBody>
          <a:bodyPr wrap="square" rtlCol="0">
            <a:spAutoFit/>
          </a:bodyPr>
          <a:lstStyle/>
          <a:p>
            <a:pPr algn="ctr"/>
            <a:r>
              <a:rPr lang="es-UY" b="1" dirty="0">
                <a:solidFill>
                  <a:srgbClr val="0070C0"/>
                </a:solidFill>
                <a:latin typeface="Libre Baskerville"/>
              </a:rPr>
              <a:t>Día 0</a:t>
            </a:r>
          </a:p>
          <a:p>
            <a:pPr algn="ctr"/>
            <a:r>
              <a:rPr lang="es-UY" sz="1400" dirty="0">
                <a:latin typeface="Libre Baskerville"/>
              </a:rPr>
              <a:t>Inversión en LRM</a:t>
            </a:r>
            <a:br>
              <a:rPr lang="es-UY" sz="1400" dirty="0">
                <a:latin typeface="Libre Baskerville"/>
              </a:rPr>
            </a:br>
            <a:r>
              <a:rPr lang="es-UY" sz="1400" dirty="0">
                <a:latin typeface="Libre Baskerville"/>
              </a:rPr>
              <a:t>- $10.000.000</a:t>
            </a:r>
          </a:p>
        </p:txBody>
      </p:sp>
      <p:sp>
        <p:nvSpPr>
          <p:cNvPr id="3" name="CuadroTexto 13">
            <a:extLst>
              <a:ext uri="{FF2B5EF4-FFF2-40B4-BE49-F238E27FC236}">
                <a16:creationId xmlns:a16="http://schemas.microsoft.com/office/drawing/2014/main" xmlns="" id="{A158FF3C-B275-27B6-52BA-C98B6F95A8D5}"/>
              </a:ext>
            </a:extLst>
          </p:cNvPr>
          <p:cNvSpPr txBox="1"/>
          <p:nvPr/>
        </p:nvSpPr>
        <p:spPr>
          <a:xfrm>
            <a:off x="6243094" y="5523250"/>
            <a:ext cx="1865409" cy="1015663"/>
          </a:xfrm>
          <a:prstGeom prst="rect">
            <a:avLst/>
          </a:prstGeom>
          <a:noFill/>
        </p:spPr>
        <p:txBody>
          <a:bodyPr wrap="square" rtlCol="0">
            <a:spAutoFit/>
          </a:bodyPr>
          <a:lstStyle/>
          <a:p>
            <a:pPr algn="ctr"/>
            <a:r>
              <a:rPr lang="es-UY" b="1" dirty="0">
                <a:solidFill>
                  <a:srgbClr val="0070C0"/>
                </a:solidFill>
                <a:latin typeface="Libre Baskerville"/>
              </a:rPr>
              <a:t>Día 30</a:t>
            </a:r>
          </a:p>
          <a:p>
            <a:pPr algn="ctr"/>
            <a:r>
              <a:rPr lang="es-UY" sz="1400" dirty="0">
                <a:latin typeface="Libre Baskerville"/>
              </a:rPr>
              <a:t>Vencimiento de LRM</a:t>
            </a:r>
            <a:br>
              <a:rPr lang="es-UY" sz="1400" dirty="0">
                <a:latin typeface="Libre Baskerville"/>
              </a:rPr>
            </a:br>
            <a:r>
              <a:rPr lang="es-UY" sz="1400" dirty="0">
                <a:latin typeface="Libre Baskerville"/>
              </a:rPr>
              <a:t>+ $10.071.478</a:t>
            </a:r>
          </a:p>
        </p:txBody>
      </p:sp>
      <p:sp>
        <p:nvSpPr>
          <p:cNvPr id="15" name="CuadroTexto 14">
            <a:extLst>
              <a:ext uri="{FF2B5EF4-FFF2-40B4-BE49-F238E27FC236}">
                <a16:creationId xmlns:a16="http://schemas.microsoft.com/office/drawing/2014/main" xmlns="" id="{DFF89419-984A-6F61-9E59-77C2910386DE}"/>
              </a:ext>
            </a:extLst>
          </p:cNvPr>
          <p:cNvSpPr txBox="1"/>
          <p:nvPr/>
        </p:nvSpPr>
        <p:spPr>
          <a:xfrm>
            <a:off x="6008148" y="3807965"/>
            <a:ext cx="2382406" cy="738664"/>
          </a:xfrm>
          <a:prstGeom prst="rect">
            <a:avLst/>
          </a:prstGeom>
          <a:noFill/>
        </p:spPr>
        <p:txBody>
          <a:bodyPr wrap="square" rtlCol="0">
            <a:spAutoFit/>
          </a:bodyPr>
          <a:lstStyle/>
          <a:p>
            <a:pPr algn="ctr"/>
            <a:r>
              <a:rPr lang="es-UY" sz="1400" dirty="0">
                <a:latin typeface="Libre Baskerville"/>
              </a:rPr>
              <a:t>Pago de sueldos y otros gastos</a:t>
            </a:r>
            <a:br>
              <a:rPr lang="es-UY" sz="1400" dirty="0">
                <a:latin typeface="Libre Baskerville"/>
              </a:rPr>
            </a:br>
            <a:r>
              <a:rPr lang="es-UY" sz="1400" dirty="0">
                <a:latin typeface="Libre Baskerville"/>
              </a:rPr>
              <a:t>- $10.000.000</a:t>
            </a:r>
          </a:p>
        </p:txBody>
      </p:sp>
      <p:sp>
        <p:nvSpPr>
          <p:cNvPr id="4" name="CuadroTexto 15">
            <a:extLst>
              <a:ext uri="{FF2B5EF4-FFF2-40B4-BE49-F238E27FC236}">
                <a16:creationId xmlns:a16="http://schemas.microsoft.com/office/drawing/2014/main" xmlns="" id="{AEE68AA7-017A-2A3F-886B-46245A9B29F0}"/>
              </a:ext>
            </a:extLst>
          </p:cNvPr>
          <p:cNvSpPr txBox="1"/>
          <p:nvPr/>
        </p:nvSpPr>
        <p:spPr>
          <a:xfrm>
            <a:off x="7219732" y="4648745"/>
            <a:ext cx="2140361" cy="707886"/>
          </a:xfrm>
          <a:prstGeom prst="rect">
            <a:avLst/>
          </a:prstGeom>
          <a:noFill/>
        </p:spPr>
        <p:txBody>
          <a:bodyPr wrap="square" rtlCol="0">
            <a:spAutoFit/>
          </a:bodyPr>
          <a:lstStyle/>
          <a:p>
            <a:pPr algn="ctr"/>
            <a:r>
              <a:rPr lang="es-UY" sz="2000" b="1" dirty="0">
                <a:solidFill>
                  <a:srgbClr val="00B050"/>
                </a:solidFill>
                <a:latin typeface="Libre Baskerville"/>
              </a:rPr>
              <a:t>Ganancia: $71.478</a:t>
            </a:r>
          </a:p>
        </p:txBody>
      </p:sp>
    </p:spTree>
    <p:extLst>
      <p:ext uri="{BB962C8B-B14F-4D97-AF65-F5344CB8AC3E}">
        <p14:creationId xmlns:p14="http://schemas.microsoft.com/office/powerpoint/2010/main" val="2507398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3" grpId="0"/>
      <p:bldP spid="1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ES" sz="3200" b="1" dirty="0">
                <a:solidFill>
                  <a:srgbClr val="0070C0"/>
                </a:solidFill>
                <a:latin typeface="Libre Baskerville"/>
                <a:ea typeface="Libre Baskerville"/>
                <a:cs typeface="Libre Baskerville"/>
              </a:rPr>
              <a:t>         Gestión de Liquidez </a:t>
            </a:r>
            <a:r>
              <a:rPr lang="es-UY" sz="3200" b="1" dirty="0">
                <a:solidFill>
                  <a:srgbClr val="0070C0"/>
                </a:solidFill>
                <a:latin typeface="Libre Baskerville"/>
                <a:ea typeface="Libre Baskerville"/>
                <a:cs typeface="Libre Baskerville"/>
              </a:rPr>
              <a:t>en Pesos - </a:t>
            </a:r>
            <a:r>
              <a:rPr lang="es-UY" sz="3200" b="1" dirty="0">
                <a:solidFill>
                  <a:schemeClr val="tx1">
                    <a:lumMod val="85000"/>
                    <a:lumOff val="15000"/>
                  </a:schemeClr>
                </a:solidFill>
                <a:latin typeface="Libre Baskerville"/>
                <a:ea typeface="Libre Baskerville"/>
                <a:cs typeface="Libre Baskerville"/>
              </a:rPr>
              <a:t>LRM</a:t>
            </a:r>
          </a:p>
        </p:txBody>
      </p:sp>
      <p:sp>
        <p:nvSpPr>
          <p:cNvPr id="6" name="Rectángulo 5"/>
          <p:cNvSpPr/>
          <p:nvPr/>
        </p:nvSpPr>
        <p:spPr>
          <a:xfrm>
            <a:off x="357448" y="5454474"/>
            <a:ext cx="3364575" cy="369332"/>
          </a:xfrm>
          <a:prstGeom prst="rect">
            <a:avLst/>
          </a:prstGeom>
        </p:spPr>
        <p:txBody>
          <a:bodyPr wrap="none">
            <a:spAutoFit/>
          </a:bodyPr>
          <a:lstStyle/>
          <a:p>
            <a:r>
              <a:rPr lang="es-UY" dirty="0"/>
              <a:t>Operable en mercado secundario.</a:t>
            </a:r>
          </a:p>
        </p:txBody>
      </p:sp>
      <p:pic>
        <p:nvPicPr>
          <p:cNvPr id="14" name="Imagen 13" descr="Archivo:Flag of Uruguay.svg - Wikipedia, la enciclopedia libr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17" y="451395"/>
            <a:ext cx="876478" cy="581533"/>
          </a:xfrm>
          <a:prstGeom prst="rect">
            <a:avLst/>
          </a:prstGeom>
          <a:noFill/>
          <a:ln>
            <a:noFill/>
          </a:ln>
        </p:spPr>
      </p:pic>
      <p:graphicFrame>
        <p:nvGraphicFramePr>
          <p:cNvPr id="16" name="Tabla 15">
            <a:extLst>
              <a:ext uri="{FF2B5EF4-FFF2-40B4-BE49-F238E27FC236}">
                <a16:creationId xmlns:a16="http://schemas.microsoft.com/office/drawing/2014/main" xmlns="" id="{37A0FC0E-FD76-B847-C1DF-324FCC81DCBB}"/>
              </a:ext>
            </a:extLst>
          </p:cNvPr>
          <p:cNvGraphicFramePr>
            <a:graphicFrameLocks noGrp="1"/>
          </p:cNvGraphicFramePr>
          <p:nvPr>
            <p:extLst/>
          </p:nvPr>
        </p:nvGraphicFramePr>
        <p:xfrm>
          <a:off x="357448" y="1637844"/>
          <a:ext cx="8253150" cy="3540986"/>
        </p:xfrm>
        <a:graphic>
          <a:graphicData uri="http://schemas.openxmlformats.org/drawingml/2006/table">
            <a:tbl>
              <a:tblPr>
                <a:tableStyleId>{5C22544A-7EE6-4342-B048-85BDC9FD1C3A}</a:tableStyleId>
              </a:tblPr>
              <a:tblGrid>
                <a:gridCol w="32614">
                  <a:extLst>
                    <a:ext uri="{9D8B030D-6E8A-4147-A177-3AD203B41FA5}">
                      <a16:colId xmlns:a16="http://schemas.microsoft.com/office/drawing/2014/main" xmlns="" val="20000"/>
                    </a:ext>
                  </a:extLst>
                </a:gridCol>
                <a:gridCol w="1027567">
                  <a:extLst>
                    <a:ext uri="{9D8B030D-6E8A-4147-A177-3AD203B41FA5}">
                      <a16:colId xmlns:a16="http://schemas.microsoft.com/office/drawing/2014/main" xmlns="" val="20001"/>
                    </a:ext>
                  </a:extLst>
                </a:gridCol>
                <a:gridCol w="1027567">
                  <a:extLst>
                    <a:ext uri="{9D8B030D-6E8A-4147-A177-3AD203B41FA5}">
                      <a16:colId xmlns:a16="http://schemas.microsoft.com/office/drawing/2014/main" xmlns="" val="20002"/>
                    </a:ext>
                  </a:extLst>
                </a:gridCol>
                <a:gridCol w="1027567">
                  <a:extLst>
                    <a:ext uri="{9D8B030D-6E8A-4147-A177-3AD203B41FA5}">
                      <a16:colId xmlns:a16="http://schemas.microsoft.com/office/drawing/2014/main" xmlns="" val="20003"/>
                    </a:ext>
                  </a:extLst>
                </a:gridCol>
                <a:gridCol w="1027567">
                  <a:extLst>
                    <a:ext uri="{9D8B030D-6E8A-4147-A177-3AD203B41FA5}">
                      <a16:colId xmlns:a16="http://schemas.microsoft.com/office/drawing/2014/main" xmlns="" val="20004"/>
                    </a:ext>
                  </a:extLst>
                </a:gridCol>
                <a:gridCol w="1027567">
                  <a:extLst>
                    <a:ext uri="{9D8B030D-6E8A-4147-A177-3AD203B41FA5}">
                      <a16:colId xmlns:a16="http://schemas.microsoft.com/office/drawing/2014/main" xmlns="" val="20005"/>
                    </a:ext>
                  </a:extLst>
                </a:gridCol>
                <a:gridCol w="1027567">
                  <a:extLst>
                    <a:ext uri="{9D8B030D-6E8A-4147-A177-3AD203B41FA5}">
                      <a16:colId xmlns:a16="http://schemas.microsoft.com/office/drawing/2014/main" xmlns="" val="20006"/>
                    </a:ext>
                  </a:extLst>
                </a:gridCol>
                <a:gridCol w="1027567">
                  <a:extLst>
                    <a:ext uri="{9D8B030D-6E8A-4147-A177-3AD203B41FA5}">
                      <a16:colId xmlns:a16="http://schemas.microsoft.com/office/drawing/2014/main" xmlns="" val="20007"/>
                    </a:ext>
                  </a:extLst>
                </a:gridCol>
                <a:gridCol w="1027567">
                  <a:extLst>
                    <a:ext uri="{9D8B030D-6E8A-4147-A177-3AD203B41FA5}">
                      <a16:colId xmlns:a16="http://schemas.microsoft.com/office/drawing/2014/main" xmlns="" val="20008"/>
                    </a:ext>
                  </a:extLst>
                </a:gridCol>
              </a:tblGrid>
              <a:tr h="396857">
                <a:tc gridSpan="9">
                  <a:txBody>
                    <a:bodyPr/>
                    <a:lstStyle/>
                    <a:p>
                      <a:pPr lvl="1" algn="ctr" fontAlgn="ctr"/>
                      <a:r>
                        <a:rPr lang="es-UY" sz="1600" b="1" i="0" u="none" strike="noStrike" dirty="0">
                          <a:solidFill>
                            <a:schemeClr val="tx1"/>
                          </a:solidFill>
                          <a:effectLst/>
                          <a:latin typeface="Libre Baskerville"/>
                        </a:rPr>
                        <a:t>Inversión</a:t>
                      </a:r>
                      <a:r>
                        <a:rPr lang="es-UY" sz="1600" b="1" i="0" u="none" strike="noStrike" baseline="0" dirty="0">
                          <a:solidFill>
                            <a:schemeClr val="tx1"/>
                          </a:solidFill>
                          <a:effectLst/>
                          <a:latin typeface="Libre Baskerville"/>
                        </a:rPr>
                        <a:t> en Licitación Primaria</a:t>
                      </a:r>
                      <a:endParaRPr lang="es-UY" sz="1600" b="1" i="0" u="none" strike="noStrike" dirty="0">
                        <a:solidFill>
                          <a:schemeClr val="tx1"/>
                        </a:solidFill>
                        <a:effectLst/>
                        <a:latin typeface="Libre Baskervill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lnL w="12700" cmpd="sng">
                      <a:noFill/>
                    </a:lnL>
                  </a:tcP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966501">
                <a:tc>
                  <a:txBody>
                    <a:bodyPr/>
                    <a:lstStyle/>
                    <a:p>
                      <a:pPr algn="ctr" fontAlgn="ctr"/>
                      <a:endParaRPr lang="es-UY" sz="1100" b="1" u="none" strike="noStrike" kern="1200" dirty="0">
                        <a:solidFill>
                          <a:schemeClr val="bg1"/>
                        </a:solidFill>
                        <a:effectLst/>
                        <a:latin typeface="Libre Baskerville"/>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Días al vencimiento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TIR de Licitación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Monto aproximado a invertir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Precio Final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Valor nominal (múltiplos de 10.000)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Monto final invertido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Ganancia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Tasa Neta Anual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544407">
                <a:tc>
                  <a:txBody>
                    <a:bodyPr/>
                    <a:lstStyle/>
                    <a:p>
                      <a:pPr algn="ctr" fontAlgn="ct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35</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9,60%</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 $ 10.000.000 </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99,29%</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 $</a:t>
                      </a:r>
                      <a:r>
                        <a:rPr lang="es-UY" sz="1100" u="none" strike="noStrike" baseline="0" dirty="0">
                          <a:effectLst/>
                          <a:latin typeface="Libre Baskerville"/>
                        </a:rPr>
                        <a:t> </a:t>
                      </a:r>
                      <a:r>
                        <a:rPr lang="es-UY" sz="1100" u="none" strike="noStrike" dirty="0">
                          <a:effectLst/>
                          <a:latin typeface="Libre Baskerville"/>
                        </a:rPr>
                        <a:t>10.070.000 </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 $ 9.998.522 </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 $     71.478 </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8,70%</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2"/>
                  </a:ext>
                </a:extLst>
              </a:tr>
              <a:tr h="544407">
                <a:tc>
                  <a:txBody>
                    <a:bodyPr/>
                    <a:lstStyle/>
                    <a:p>
                      <a:pPr algn="ctr" fontAlgn="ct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91</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9,75%</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$ 10.000.000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97,83%</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$ 10.220.000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$ 9.998.123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221.877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8,90%</a:t>
                      </a:r>
                      <a:endParaRPr lang="es-UY" sz="1100" b="0" i="0" u="none" strike="noStrike" dirty="0">
                        <a:solidFill>
                          <a:srgbClr val="000000"/>
                        </a:solidFill>
                        <a:effectLst/>
                        <a:latin typeface="Libre Baskerville"/>
                      </a:endParaRPr>
                    </a:p>
                  </a:txBody>
                  <a:tcPr marL="0" marR="0" marT="0" marB="0" anchor="ctr">
                    <a:solidFill>
                      <a:schemeClr val="bg1"/>
                    </a:solidFill>
                  </a:tcPr>
                </a:tc>
                <a:extLst>
                  <a:ext uri="{0D108BD9-81ED-4DB2-BD59-A6C34878D82A}">
                    <a16:rowId xmlns:a16="http://schemas.microsoft.com/office/drawing/2014/main" xmlns="" val="10003"/>
                  </a:ext>
                </a:extLst>
              </a:tr>
              <a:tr h="544407">
                <a:tc>
                  <a:txBody>
                    <a:bodyPr/>
                    <a:lstStyle/>
                    <a:p>
                      <a:pPr algn="ctr" fontAlgn="ct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182</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9,69%</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$ 10.000.000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95,73%</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$ 10.440.000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$ 9.994.324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445.676</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8,94%</a:t>
                      </a:r>
                      <a:endParaRPr lang="es-UY" sz="1100" b="0" i="0" u="none" strike="noStrike" dirty="0">
                        <a:solidFill>
                          <a:srgbClr val="000000"/>
                        </a:solidFill>
                        <a:effectLst/>
                        <a:latin typeface="Libre Baskerville"/>
                      </a:endParaRPr>
                    </a:p>
                  </a:txBody>
                  <a:tcPr marL="0" marR="0" marT="0" marB="0" anchor="ctr">
                    <a:solidFill>
                      <a:schemeClr val="bg1"/>
                    </a:solidFill>
                  </a:tcPr>
                </a:tc>
                <a:extLst>
                  <a:ext uri="{0D108BD9-81ED-4DB2-BD59-A6C34878D82A}">
                    <a16:rowId xmlns:a16="http://schemas.microsoft.com/office/drawing/2014/main" xmlns="" val="10004"/>
                  </a:ext>
                </a:extLst>
              </a:tr>
              <a:tr h="544407">
                <a:tc>
                  <a:txBody>
                    <a:bodyPr/>
                    <a:lstStyle/>
                    <a:p>
                      <a:pPr algn="ctr" fontAlgn="ct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371</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9,75%</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$ 10.000.000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91,44%</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$ 10.930.000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$ 9.994.315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 $   935,685 </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9,21%</a:t>
                      </a:r>
                      <a:endParaRPr lang="es-UY" sz="1100" b="0" i="0" u="none" strike="noStrike" dirty="0">
                        <a:solidFill>
                          <a:srgbClr val="000000"/>
                        </a:solidFill>
                        <a:effectLst/>
                        <a:latin typeface="Libre Baskerville"/>
                      </a:endParaRPr>
                    </a:p>
                  </a:txBody>
                  <a:tcPr marL="0" marR="0" marT="0" marB="0" anchor="ctr">
                    <a:solidFill>
                      <a:schemeClr val="bg1"/>
                    </a:solidFill>
                  </a:tcPr>
                </a:tc>
                <a:extLst>
                  <a:ext uri="{0D108BD9-81ED-4DB2-BD59-A6C34878D82A}">
                    <a16:rowId xmlns:a16="http://schemas.microsoft.com/office/drawing/2014/main" xmlns="" val="10005"/>
                  </a:ext>
                </a:extLst>
              </a:tr>
            </a:tbl>
          </a:graphicData>
        </a:graphic>
      </p:graphicFrame>
      <p:graphicFrame>
        <p:nvGraphicFramePr>
          <p:cNvPr id="17" name="Gráfico 16"/>
          <p:cNvGraphicFramePr>
            <a:graphicFrameLocks/>
          </p:cNvGraphicFramePr>
          <p:nvPr>
            <p:extLst/>
          </p:nvPr>
        </p:nvGraphicFramePr>
        <p:xfrm>
          <a:off x="8771497" y="2444391"/>
          <a:ext cx="2967508" cy="278431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ángulo 6"/>
          <p:cNvSpPr/>
          <p:nvPr/>
        </p:nvSpPr>
        <p:spPr>
          <a:xfrm>
            <a:off x="8771497" y="1687722"/>
            <a:ext cx="2967507" cy="584775"/>
          </a:xfrm>
          <a:prstGeom prst="rect">
            <a:avLst/>
          </a:prstGeom>
        </p:spPr>
        <p:txBody>
          <a:bodyPr wrap="square">
            <a:spAutoFit/>
          </a:bodyPr>
          <a:lstStyle/>
          <a:p>
            <a:pPr algn="ctr" fontAlgn="ctr"/>
            <a:r>
              <a:rPr lang="es-UY" sz="1600" b="1" dirty="0">
                <a:solidFill>
                  <a:schemeClr val="tx1">
                    <a:lumMod val="85000"/>
                    <a:lumOff val="15000"/>
                  </a:schemeClr>
                </a:solidFill>
                <a:latin typeface="Libre Baskerville"/>
              </a:rPr>
              <a:t>Tasa Neta Anual (%) </a:t>
            </a:r>
            <a:r>
              <a:rPr lang="es-UY" sz="1600" dirty="0">
                <a:solidFill>
                  <a:schemeClr val="tx1">
                    <a:lumMod val="85000"/>
                    <a:lumOff val="15000"/>
                  </a:schemeClr>
                </a:solidFill>
                <a:latin typeface="Libre Baskerville"/>
              </a:rPr>
              <a:t>a distintos plazos en días</a:t>
            </a:r>
          </a:p>
        </p:txBody>
      </p:sp>
    </p:spTree>
    <p:extLst>
      <p:ext uri="{BB962C8B-B14F-4D97-AF65-F5344CB8AC3E}">
        <p14:creationId xmlns:p14="http://schemas.microsoft.com/office/powerpoint/2010/main" val="331427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7" grpId="0">
        <p:bldAsOne/>
      </p:bldGraphic>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0291" y="491456"/>
            <a:ext cx="11067816" cy="501412"/>
          </a:xfrm>
          <a:prstGeom prst="rect">
            <a:avLst/>
          </a:prstGeom>
          <a:noFill/>
          <a:ln>
            <a:noFill/>
          </a:ln>
        </p:spPr>
        <p:txBody>
          <a:bodyPr spcFirstLastPara="1" wrap="square" lIns="0" tIns="8883" rIns="0" bIns="0" anchor="ctr" anchorCtr="0">
            <a:spAutoFit/>
          </a:bodyPr>
          <a:lstStyle/>
          <a:p>
            <a:r>
              <a:rPr lang="es-ES" sz="3200" b="1" dirty="0">
                <a:solidFill>
                  <a:srgbClr val="0070C0"/>
                </a:solidFill>
                <a:latin typeface="Libre Baskerville"/>
                <a:ea typeface="Libre Baskerville"/>
                <a:cs typeface="Libre Baskerville"/>
              </a:rPr>
              <a:t>         Gestión de Liquidez </a:t>
            </a:r>
            <a:r>
              <a:rPr lang="es-UY" sz="3200" b="1" dirty="0">
                <a:solidFill>
                  <a:srgbClr val="0070C0"/>
                </a:solidFill>
                <a:latin typeface="Libre Baskerville"/>
                <a:ea typeface="Libre Baskerville"/>
                <a:cs typeface="Libre Baskerville"/>
              </a:rPr>
              <a:t>en Dólares - </a:t>
            </a:r>
            <a:r>
              <a:rPr lang="es-UY" sz="3200" b="1" dirty="0">
                <a:solidFill>
                  <a:schemeClr val="tx1">
                    <a:lumMod val="85000"/>
                    <a:lumOff val="15000"/>
                  </a:schemeClr>
                </a:solidFill>
                <a:latin typeface="Libre Baskerville"/>
                <a:ea typeface="Libre Baskerville"/>
                <a:cs typeface="Libre Baskerville"/>
              </a:rPr>
              <a:t>T-</a:t>
            </a:r>
            <a:r>
              <a:rPr lang="es-UY" sz="3200" b="1" dirty="0" err="1">
                <a:solidFill>
                  <a:schemeClr val="tx1">
                    <a:lumMod val="85000"/>
                    <a:lumOff val="15000"/>
                  </a:schemeClr>
                </a:solidFill>
                <a:latin typeface="Libre Baskerville"/>
                <a:ea typeface="Libre Baskerville"/>
                <a:cs typeface="Libre Baskerville"/>
              </a:rPr>
              <a:t>Bills</a:t>
            </a:r>
            <a:endParaRPr lang="es-UY" sz="3200" b="1" dirty="0">
              <a:solidFill>
                <a:schemeClr val="tx1">
                  <a:lumMod val="85000"/>
                  <a:lumOff val="15000"/>
                </a:schemeClr>
              </a:solidFill>
              <a:latin typeface="Libre Baskerville"/>
              <a:ea typeface="Libre Baskerville"/>
              <a:cs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0291" y="1383677"/>
            <a:ext cx="6915150" cy="1947962"/>
          </a:xfrm>
          <a:prstGeom prst="rect">
            <a:avLst/>
          </a:prstGeom>
          <a:noFill/>
          <a:ln>
            <a:noFill/>
          </a:ln>
        </p:spPr>
        <p:txBody>
          <a:bodyPr spcFirstLastPara="1" wrap="square" lIns="0" tIns="8883" rIns="0" bIns="0" anchor="ctr" anchorCtr="0">
            <a:spAutoFit/>
          </a:bodyPr>
          <a:lstStyle/>
          <a:p>
            <a:pPr>
              <a:lnSpc>
                <a:spcPct val="150000"/>
              </a:lnSpc>
            </a:pPr>
            <a:r>
              <a:rPr lang="es-ES" sz="2400" b="1" dirty="0">
                <a:latin typeface="Libre Baskerville" panose="02000000000000000000" pitchFamily="2" charset="0"/>
              </a:rPr>
              <a:t>Características</a:t>
            </a:r>
            <a:r>
              <a:rPr lang="es-ES" sz="2400" dirty="0">
                <a:latin typeface="Libre Baskerville" panose="02000000000000000000" pitchFamily="2" charset="0"/>
              </a:rPr>
              <a:t>:</a:t>
            </a:r>
          </a:p>
          <a:p>
            <a:pPr marL="457200" indent="-457200">
              <a:lnSpc>
                <a:spcPct val="150000"/>
              </a:lnSpc>
              <a:buFont typeface="Arial" panose="020B0604020202020204" pitchFamily="34" charset="0"/>
              <a:buChar char="•"/>
            </a:pPr>
            <a:r>
              <a:rPr lang="es-ES" sz="2000" dirty="0">
                <a:latin typeface="Libre Baskerville" panose="02000000000000000000" pitchFamily="2" charset="0"/>
              </a:rPr>
              <a:t>Deuda a corto plazo del </a:t>
            </a:r>
            <a:r>
              <a:rPr lang="es-ES" sz="2000" b="1" dirty="0">
                <a:latin typeface="Libre Baskerville" panose="02000000000000000000" pitchFamily="2" charset="0"/>
              </a:rPr>
              <a:t>Tesoro de EE.UU</a:t>
            </a:r>
            <a:r>
              <a:rPr lang="es-ES" sz="2000" dirty="0">
                <a:latin typeface="Libre Baskerville" panose="02000000000000000000" pitchFamily="2" charset="0"/>
              </a:rPr>
              <a:t>.</a:t>
            </a:r>
          </a:p>
          <a:p>
            <a:pPr marL="457200" indent="-457200">
              <a:lnSpc>
                <a:spcPct val="150000"/>
              </a:lnSpc>
              <a:buFont typeface="Arial" panose="020B0604020202020204" pitchFamily="34" charset="0"/>
              <a:buChar char="•"/>
            </a:pPr>
            <a:r>
              <a:rPr lang="es-ES" sz="2000" dirty="0">
                <a:latin typeface="Libre Baskerville" panose="02000000000000000000" pitchFamily="2" charset="0"/>
              </a:rPr>
              <a:t>Plazos: </a:t>
            </a:r>
            <a:r>
              <a:rPr lang="es-ES" sz="2000" b="1" dirty="0">
                <a:latin typeface="Libre Baskerville" panose="02000000000000000000" pitchFamily="2" charset="0"/>
              </a:rPr>
              <a:t>30 a 365 días</a:t>
            </a:r>
            <a:r>
              <a:rPr lang="es-ES" sz="2000" dirty="0">
                <a:latin typeface="Libre Baskerville" panose="02000000000000000000" pitchFamily="2" charset="0"/>
              </a:rPr>
              <a:t>.</a:t>
            </a:r>
          </a:p>
          <a:p>
            <a:pPr marL="457200" indent="-457200">
              <a:lnSpc>
                <a:spcPct val="150000"/>
              </a:lnSpc>
              <a:buFont typeface="Arial" panose="020B0604020202020204" pitchFamily="34" charset="0"/>
              <a:buChar char="•"/>
            </a:pPr>
            <a:r>
              <a:rPr lang="es-ES" sz="2000" dirty="0">
                <a:latin typeface="Libre Baskerville" panose="02000000000000000000" pitchFamily="2" charset="0"/>
              </a:rPr>
              <a:t>Ganancia por descuento.</a:t>
            </a:r>
          </a:p>
        </p:txBody>
      </p:sp>
      <p:pic>
        <p:nvPicPr>
          <p:cNvPr id="15" name="Picture 4" descr="93.300+ Bandera De Estados Unidos Ilustraciones de Stock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57" t="14222" r="8391" b="14229"/>
          <a:stretch/>
        </p:blipFill>
        <p:spPr bwMode="auto">
          <a:xfrm>
            <a:off x="510291" y="525134"/>
            <a:ext cx="876478" cy="5003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15">
            <a:extLst>
              <a:ext uri="{FF2B5EF4-FFF2-40B4-BE49-F238E27FC236}">
                <a16:creationId xmlns:a16="http://schemas.microsoft.com/office/drawing/2014/main" xmlns="" id="{2DB9E893-DDCF-C41C-DA19-C8B600744FC1}"/>
              </a:ext>
            </a:extLst>
          </p:cNvPr>
          <p:cNvGraphicFramePr>
            <a:graphicFrameLocks noGrp="1"/>
          </p:cNvGraphicFramePr>
          <p:nvPr>
            <p:extLst/>
          </p:nvPr>
        </p:nvGraphicFramePr>
        <p:xfrm>
          <a:off x="510291" y="3689817"/>
          <a:ext cx="7185908" cy="3007144"/>
        </p:xfrm>
        <a:graphic>
          <a:graphicData uri="http://schemas.openxmlformats.org/drawingml/2006/table">
            <a:tbl>
              <a:tblPr>
                <a:tableStyleId>{5C22544A-7EE6-4342-B048-85BDC9FD1C3A}</a:tableStyleId>
              </a:tblPr>
              <a:tblGrid>
                <a:gridCol w="1057349">
                  <a:extLst>
                    <a:ext uri="{9D8B030D-6E8A-4147-A177-3AD203B41FA5}">
                      <a16:colId xmlns:a16="http://schemas.microsoft.com/office/drawing/2014/main" xmlns="" val="20000"/>
                    </a:ext>
                  </a:extLst>
                </a:gridCol>
                <a:gridCol w="908398">
                  <a:extLst>
                    <a:ext uri="{9D8B030D-6E8A-4147-A177-3AD203B41FA5}">
                      <a16:colId xmlns:a16="http://schemas.microsoft.com/office/drawing/2014/main" xmlns="" val="20001"/>
                    </a:ext>
                  </a:extLst>
                </a:gridCol>
                <a:gridCol w="1037590">
                  <a:extLst>
                    <a:ext uri="{9D8B030D-6E8A-4147-A177-3AD203B41FA5}">
                      <a16:colId xmlns:a16="http://schemas.microsoft.com/office/drawing/2014/main" xmlns="" val="20002"/>
                    </a:ext>
                  </a:extLst>
                </a:gridCol>
                <a:gridCol w="593316">
                  <a:extLst>
                    <a:ext uri="{9D8B030D-6E8A-4147-A177-3AD203B41FA5}">
                      <a16:colId xmlns:a16="http://schemas.microsoft.com/office/drawing/2014/main" xmlns="" val="20003"/>
                    </a:ext>
                  </a:extLst>
                </a:gridCol>
                <a:gridCol w="1083440">
                  <a:extLst>
                    <a:ext uri="{9D8B030D-6E8A-4147-A177-3AD203B41FA5}">
                      <a16:colId xmlns:a16="http://schemas.microsoft.com/office/drawing/2014/main" xmlns="" val="20004"/>
                    </a:ext>
                  </a:extLst>
                </a:gridCol>
                <a:gridCol w="918048">
                  <a:extLst>
                    <a:ext uri="{9D8B030D-6E8A-4147-A177-3AD203B41FA5}">
                      <a16:colId xmlns:a16="http://schemas.microsoft.com/office/drawing/2014/main" xmlns="" val="20005"/>
                    </a:ext>
                  </a:extLst>
                </a:gridCol>
                <a:gridCol w="806486">
                  <a:extLst>
                    <a:ext uri="{9D8B030D-6E8A-4147-A177-3AD203B41FA5}">
                      <a16:colId xmlns:a16="http://schemas.microsoft.com/office/drawing/2014/main" xmlns="" val="20006"/>
                    </a:ext>
                  </a:extLst>
                </a:gridCol>
                <a:gridCol w="781281">
                  <a:extLst>
                    <a:ext uri="{9D8B030D-6E8A-4147-A177-3AD203B41FA5}">
                      <a16:colId xmlns:a16="http://schemas.microsoft.com/office/drawing/2014/main" xmlns="" val="20007"/>
                    </a:ext>
                  </a:extLst>
                </a:gridCol>
              </a:tblGrid>
              <a:tr h="0">
                <a:tc gridSpan="8">
                  <a:txBody>
                    <a:bodyPr/>
                    <a:lstStyle/>
                    <a:p>
                      <a:pPr lvl="1" algn="ctr" fontAlgn="ctr"/>
                      <a:r>
                        <a:rPr lang="es-UY" sz="1500" b="1" i="0" u="none" strike="noStrike" dirty="0">
                          <a:solidFill>
                            <a:schemeClr val="tx1"/>
                          </a:solidFill>
                          <a:effectLst/>
                          <a:latin typeface="Libre Baskerville"/>
                        </a:rPr>
                        <a:t>Inversión</a:t>
                      </a:r>
                      <a:r>
                        <a:rPr lang="es-UY" sz="1500" b="1" i="0" u="none" strike="noStrike" baseline="0" dirty="0">
                          <a:solidFill>
                            <a:schemeClr val="tx1"/>
                          </a:solidFill>
                          <a:effectLst/>
                          <a:latin typeface="Libre Baskerville"/>
                        </a:rPr>
                        <a:t> en Mercado Secundario</a:t>
                      </a:r>
                      <a:endParaRPr lang="es-UY" sz="1500" b="1" i="0" u="none" strike="noStrike" dirty="0">
                        <a:solidFill>
                          <a:schemeClr val="tx1"/>
                        </a:solidFill>
                        <a:effectLst/>
                        <a:latin typeface="Libre Baskerville"/>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tc hMerge="1">
                  <a:txBody>
                    <a:bodyPr/>
                    <a:lstStyle/>
                    <a:p>
                      <a:pPr algn="ctr" fontAlgn="ctr"/>
                      <a:endParaRPr lang="es-UY" sz="1000" b="1" i="0" u="none" strike="noStrike" dirty="0">
                        <a:solidFill>
                          <a:srgbClr val="FFFFFF"/>
                        </a:solidFill>
                        <a:effectLst/>
                        <a:latin typeface="Arial" panose="020B0604020202020204" pitchFamily="34" charset="0"/>
                      </a:endParaRPr>
                    </a:p>
                  </a:txBody>
                  <a:tcPr marL="0" marR="0" marT="0" marB="0" anchor="ctr"/>
                </a:tc>
                <a:extLst>
                  <a:ext uri="{0D108BD9-81ED-4DB2-BD59-A6C34878D82A}">
                    <a16:rowId xmlns:a16="http://schemas.microsoft.com/office/drawing/2014/main" xmlns="" val="10000"/>
                  </a:ext>
                </a:extLst>
              </a:tr>
              <a:tr h="854120">
                <a:tc>
                  <a:txBody>
                    <a:bodyPr/>
                    <a:lstStyle/>
                    <a:p>
                      <a:pPr algn="ctr" fontAlgn="ctr"/>
                      <a:r>
                        <a:rPr lang="es-UY" sz="1100" b="1" u="none" strike="noStrike" kern="1200" dirty="0">
                          <a:solidFill>
                            <a:schemeClr val="bg1"/>
                          </a:solidFill>
                          <a:effectLst/>
                          <a:latin typeface="Libre Baskerville"/>
                          <a:ea typeface="+mn-ea"/>
                          <a:cs typeface="+mn-cs"/>
                        </a:rPr>
                        <a:t>Instrumento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Días al vencimiento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Monto aproximado a invertir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Precio Final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Valor nominal (múltiplos de 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Monto final invertido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Ganancia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r>
                        <a:rPr lang="es-UY" sz="1100" b="1" u="none" strike="noStrike" kern="1200" dirty="0">
                          <a:solidFill>
                            <a:schemeClr val="bg1"/>
                          </a:solidFill>
                          <a:effectLst/>
                          <a:latin typeface="Libre Baskerville"/>
                          <a:ea typeface="+mn-ea"/>
                          <a:cs typeface="+mn-cs"/>
                        </a:rPr>
                        <a:t>Tasa Neta Anual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10001"/>
                  </a:ext>
                </a:extLst>
              </a:tr>
              <a:tr h="481106">
                <a:tc>
                  <a:txBody>
                    <a:bodyPr/>
                    <a:lstStyle/>
                    <a:p>
                      <a:pPr algn="ctr" fontAlgn="ctr"/>
                      <a:r>
                        <a:rPr lang="es-UY" sz="1100" u="none" strike="noStrike" dirty="0">
                          <a:effectLst/>
                          <a:latin typeface="Libre Baskerville"/>
                        </a:rPr>
                        <a:t>T-Bill</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u="none" strike="noStrike" dirty="0">
                          <a:effectLst/>
                          <a:latin typeface="Libre Baskerville"/>
                        </a:rPr>
                        <a:t>31</a:t>
                      </a:r>
                      <a:endParaRPr lang="es-UY" sz="1100" b="0" i="0" u="none" strike="noStrike" dirty="0">
                        <a:solidFill>
                          <a:srgbClr val="000000"/>
                        </a:solidFill>
                        <a:effectLst/>
                        <a:latin typeface="Libre Baskerville"/>
                      </a:endParaRP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b="0" i="0" u="none" strike="noStrike" dirty="0">
                          <a:solidFill>
                            <a:srgbClr val="000000"/>
                          </a:solidFill>
                          <a:effectLst/>
                          <a:latin typeface="Libre Baskerville"/>
                        </a:rPr>
                        <a:t>100.000</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b="0" i="0" u="none" strike="noStrike" dirty="0">
                          <a:solidFill>
                            <a:srgbClr val="000000"/>
                          </a:solidFill>
                          <a:effectLst/>
                          <a:latin typeface="Libre Baskerville"/>
                        </a:rPr>
                        <a:t>99,69%</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b="0" i="0" u="none" strike="noStrike" dirty="0">
                          <a:solidFill>
                            <a:srgbClr val="000000"/>
                          </a:solidFill>
                          <a:effectLst/>
                          <a:latin typeface="Libre Baskerville"/>
                        </a:rPr>
                        <a:t>U$S 100.300</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b="0" i="0" u="none" strike="noStrike" dirty="0">
                          <a:solidFill>
                            <a:srgbClr val="000000"/>
                          </a:solidFill>
                          <a:effectLst/>
                          <a:latin typeface="Libre Baskerville"/>
                        </a:rPr>
                        <a:t>U$S 99.993</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b="0" i="0" u="none" strike="noStrike" dirty="0">
                          <a:solidFill>
                            <a:srgbClr val="000000"/>
                          </a:solidFill>
                          <a:effectLst/>
                          <a:latin typeface="Libre Baskerville"/>
                        </a:rPr>
                        <a:t>U$S 307</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s-UY" sz="1100" b="0" i="0" u="none" strike="noStrike" dirty="0">
                          <a:solidFill>
                            <a:srgbClr val="000000"/>
                          </a:solidFill>
                          <a:effectLst/>
                          <a:latin typeface="Libre Baskerville"/>
                        </a:rPr>
                        <a:t>3,61%</a:t>
                      </a: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xmlns="" val="10002"/>
                  </a:ext>
                </a:extLst>
              </a:tr>
              <a:tr h="481106">
                <a:tc>
                  <a:txBody>
                    <a:bodyPr/>
                    <a:lstStyle/>
                    <a:p>
                      <a:pPr algn="ctr" fontAlgn="ctr"/>
                      <a:r>
                        <a:rPr lang="es-UY" sz="1100" u="none" strike="noStrike" dirty="0">
                          <a:effectLst/>
                          <a:latin typeface="Libre Baskerville"/>
                        </a:rPr>
                        <a:t>T-Bill</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122</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100.000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98,77%</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101.200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99.952</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1.248</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3,73%</a:t>
                      </a:r>
                    </a:p>
                  </a:txBody>
                  <a:tcPr marL="0" marR="0" marT="0" marB="0" anchor="ctr">
                    <a:solidFill>
                      <a:schemeClr val="bg1"/>
                    </a:solidFill>
                  </a:tcPr>
                </a:tc>
                <a:extLst>
                  <a:ext uri="{0D108BD9-81ED-4DB2-BD59-A6C34878D82A}">
                    <a16:rowId xmlns:a16="http://schemas.microsoft.com/office/drawing/2014/main" xmlns="" val="10003"/>
                  </a:ext>
                </a:extLst>
              </a:tr>
              <a:tr h="481106">
                <a:tc>
                  <a:txBody>
                    <a:bodyPr/>
                    <a:lstStyle/>
                    <a:p>
                      <a:pPr algn="ctr" fontAlgn="ctr"/>
                      <a:r>
                        <a:rPr lang="es-UY" sz="1100" u="none" strike="noStrike" dirty="0">
                          <a:effectLst/>
                          <a:latin typeface="Libre Baskerville"/>
                        </a:rPr>
                        <a:t>T-Bill</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b="0" i="0" u="none" strike="noStrike" dirty="0">
                          <a:solidFill>
                            <a:schemeClr val="dk1"/>
                          </a:solidFill>
                          <a:effectLst/>
                          <a:latin typeface="Libre Baskerville"/>
                        </a:rPr>
                        <a:t>255</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100.000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97,50%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102.500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99.933</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a:t>
                      </a:r>
                      <a:r>
                        <a:rPr lang="es-UY" sz="1100" b="0" i="0" u="none" strike="noStrike" baseline="0" dirty="0">
                          <a:solidFill>
                            <a:srgbClr val="000000"/>
                          </a:solidFill>
                          <a:effectLst/>
                          <a:latin typeface="Libre Baskerville"/>
                        </a:rPr>
                        <a:t> 2.567</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3,68%</a:t>
                      </a:r>
                    </a:p>
                  </a:txBody>
                  <a:tcPr marL="0" marR="0" marT="0" marB="0" anchor="ctr">
                    <a:solidFill>
                      <a:schemeClr val="bg1"/>
                    </a:solidFill>
                  </a:tcPr>
                </a:tc>
                <a:extLst>
                  <a:ext uri="{0D108BD9-81ED-4DB2-BD59-A6C34878D82A}">
                    <a16:rowId xmlns:a16="http://schemas.microsoft.com/office/drawing/2014/main" xmlns="" val="10004"/>
                  </a:ext>
                </a:extLst>
              </a:tr>
              <a:tr h="481106">
                <a:tc>
                  <a:txBody>
                    <a:bodyPr/>
                    <a:lstStyle/>
                    <a:p>
                      <a:pPr algn="ctr" fontAlgn="ctr"/>
                      <a:r>
                        <a:rPr lang="es-UY" sz="1100" u="none" strike="noStrike" dirty="0">
                          <a:effectLst/>
                          <a:latin typeface="Libre Baskerville"/>
                        </a:rPr>
                        <a:t>T-Bill</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u="none" strike="noStrike" dirty="0">
                          <a:effectLst/>
                          <a:latin typeface="Libre Baskerville"/>
                        </a:rPr>
                        <a:t>339</a:t>
                      </a:r>
                      <a:endParaRPr lang="es-UY" sz="1100" b="0" i="0" u="none" strike="noStrike" dirty="0">
                        <a:solidFill>
                          <a:srgbClr val="000000"/>
                        </a:solidFill>
                        <a:effectLst/>
                        <a:latin typeface="Libre Baskerville"/>
                      </a:endParaRP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100.000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96,69%</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103.400</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a:t>
                      </a:r>
                      <a:r>
                        <a:rPr lang="es-UY" sz="1100" b="0" i="0" u="none" strike="noStrike" baseline="0" dirty="0">
                          <a:solidFill>
                            <a:srgbClr val="000000"/>
                          </a:solidFill>
                          <a:effectLst/>
                          <a:latin typeface="Libre Baskerville"/>
                        </a:rPr>
                        <a:t> </a:t>
                      </a:r>
                      <a:r>
                        <a:rPr lang="es-UY" sz="1100" b="0" i="0" u="none" strike="noStrike" dirty="0">
                          <a:solidFill>
                            <a:srgbClr val="000000"/>
                          </a:solidFill>
                          <a:effectLst/>
                          <a:latin typeface="Libre Baskerville"/>
                        </a:rPr>
                        <a:t>99.982</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U$S 3.418</a:t>
                      </a:r>
                    </a:p>
                  </a:txBody>
                  <a:tcPr marL="0" marR="0" marT="0" marB="0" anchor="ctr">
                    <a:solidFill>
                      <a:schemeClr val="bg1"/>
                    </a:solidFill>
                  </a:tcPr>
                </a:tc>
                <a:tc>
                  <a:txBody>
                    <a:bodyPr/>
                    <a:lstStyle/>
                    <a:p>
                      <a:pPr algn="ctr" fontAlgn="b"/>
                      <a:r>
                        <a:rPr lang="es-UY" sz="1100" b="0" i="0" u="none" strike="noStrike" dirty="0">
                          <a:solidFill>
                            <a:srgbClr val="000000"/>
                          </a:solidFill>
                          <a:effectLst/>
                          <a:latin typeface="Libre Baskerville"/>
                        </a:rPr>
                        <a:t>3,68%</a:t>
                      </a:r>
                    </a:p>
                  </a:txBody>
                  <a:tcPr marL="0" marR="0" marT="0" marB="0" anchor="ctr">
                    <a:solidFill>
                      <a:schemeClr val="bg1"/>
                    </a:solidFill>
                  </a:tcPr>
                </a:tc>
                <a:extLst>
                  <a:ext uri="{0D108BD9-81ED-4DB2-BD59-A6C34878D82A}">
                    <a16:rowId xmlns:a16="http://schemas.microsoft.com/office/drawing/2014/main" xmlns="" val="10005"/>
                  </a:ext>
                </a:extLst>
              </a:tr>
            </a:tbl>
          </a:graphicData>
        </a:graphic>
      </p:graphicFrame>
      <p:graphicFrame>
        <p:nvGraphicFramePr>
          <p:cNvPr id="4" name="Gráfico 16">
            <a:extLst>
              <a:ext uri="{FF2B5EF4-FFF2-40B4-BE49-F238E27FC236}">
                <a16:creationId xmlns:a16="http://schemas.microsoft.com/office/drawing/2014/main" xmlns="" id="{8B1A1DA4-8AE3-D08B-7B32-FB8C4463A467}"/>
              </a:ext>
            </a:extLst>
          </p:cNvPr>
          <p:cNvGraphicFramePr>
            <a:graphicFrameLocks/>
          </p:cNvGraphicFramePr>
          <p:nvPr>
            <p:extLst/>
          </p:nvPr>
        </p:nvGraphicFramePr>
        <p:xfrm>
          <a:off x="7975600" y="2565175"/>
          <a:ext cx="3827113"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5" name="Rectángulo 17">
            <a:extLst>
              <a:ext uri="{FF2B5EF4-FFF2-40B4-BE49-F238E27FC236}">
                <a16:creationId xmlns:a16="http://schemas.microsoft.com/office/drawing/2014/main" xmlns="" id="{79CDD38F-747E-00BF-04E8-A51E92A18E0E}"/>
              </a:ext>
            </a:extLst>
          </p:cNvPr>
          <p:cNvSpPr/>
          <p:nvPr/>
        </p:nvSpPr>
        <p:spPr>
          <a:xfrm>
            <a:off x="8183152" y="1743498"/>
            <a:ext cx="3412007" cy="646331"/>
          </a:xfrm>
          <a:prstGeom prst="rect">
            <a:avLst/>
          </a:prstGeom>
        </p:spPr>
        <p:txBody>
          <a:bodyPr wrap="square">
            <a:spAutoFit/>
          </a:bodyPr>
          <a:lstStyle/>
          <a:p>
            <a:pPr algn="ctr" fontAlgn="ctr"/>
            <a:r>
              <a:rPr lang="es-UY" b="1" dirty="0">
                <a:solidFill>
                  <a:schemeClr val="tx1">
                    <a:lumMod val="85000"/>
                    <a:lumOff val="15000"/>
                  </a:schemeClr>
                </a:solidFill>
                <a:latin typeface="Libre Baskerville"/>
              </a:rPr>
              <a:t>Tasa Neta Anual (%) </a:t>
            </a:r>
            <a:r>
              <a:rPr lang="es-UY" dirty="0">
                <a:solidFill>
                  <a:schemeClr val="tx1">
                    <a:lumMod val="85000"/>
                    <a:lumOff val="15000"/>
                  </a:schemeClr>
                </a:solidFill>
                <a:latin typeface="Libre Baskerville"/>
              </a:rPr>
              <a:t>a distintos plazos en días</a:t>
            </a:r>
          </a:p>
        </p:txBody>
      </p:sp>
    </p:spTree>
    <p:extLst>
      <p:ext uri="{BB962C8B-B14F-4D97-AF65-F5344CB8AC3E}">
        <p14:creationId xmlns:p14="http://schemas.microsoft.com/office/powerpoint/2010/main" val="196338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3</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EE.UU: </a:t>
            </a:r>
            <a:r>
              <a:rPr lang="en-US" sz="3200" b="1" dirty="0" err="1" smtClean="0">
                <a:solidFill>
                  <a:srgbClr val="0070C0"/>
                </a:solidFill>
                <a:latin typeface="Libre Baskerville"/>
                <a:ea typeface="Libre Baskerville"/>
                <a:cs typeface="Libre Baskerville"/>
                <a:sym typeface="Libre Baskerville"/>
              </a:rPr>
              <a:t>actividad</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económica</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952873"/>
            <a:ext cx="11383650" cy="1732518"/>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Sólida expansión de crecimiento al cierre de 2024, aunque se espera una moderación para el cierre de 2025 (-0,2% para el 2025Q1), de acuerdo a la mediana de expectativas recogida en las proyecciones del último FOMC (+1,4%, revisado a la baja desde Marzo).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La evolución positiva comercial con China ha contribuido a reducir incertidumbre sobre la actividad económica (reducción de tarifas entre EE.UU y China por 90 días luego de charlas entre autoridades a principios de mayo).</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Reducción de calificación crediticia de EE.UU por parte de </a:t>
            </a:r>
            <a:r>
              <a:rPr lang="es-UY" sz="1400" dirty="0" err="1" smtClean="0">
                <a:solidFill>
                  <a:srgbClr val="E7E6E6">
                    <a:lumMod val="25000"/>
                  </a:srgbClr>
                </a:solidFill>
                <a:latin typeface="Libre Baskerville"/>
                <a:ea typeface="Libre Baskerville"/>
                <a:cs typeface="Libre Baskerville"/>
                <a:sym typeface="Libre Baskerville"/>
              </a:rPr>
              <a:t>Moody’s</a:t>
            </a:r>
            <a:r>
              <a:rPr lang="es-UY" sz="1400" dirty="0">
                <a:solidFill>
                  <a:srgbClr val="E7E6E6">
                    <a:lumMod val="25000"/>
                  </a:srgbClr>
                </a:solidFill>
                <a:latin typeface="Libre Baskerville"/>
                <a:ea typeface="Libre Baskerville"/>
                <a:cs typeface="Libre Baskerville"/>
                <a:sym typeface="Libre Baskerville"/>
              </a:rPr>
              <a:t> </a:t>
            </a:r>
            <a:r>
              <a:rPr lang="es-UY" sz="1400" dirty="0" smtClean="0">
                <a:solidFill>
                  <a:srgbClr val="E7E6E6">
                    <a:lumMod val="25000"/>
                  </a:srgbClr>
                </a:solidFill>
                <a:latin typeface="Libre Baskerville"/>
                <a:ea typeface="Libre Baskerville"/>
                <a:cs typeface="Libre Baskerville"/>
                <a:sym typeface="Libre Baskerville"/>
              </a:rPr>
              <a:t>debido a un creciente déficit del gobierno federal y su consecuente incremento de la deuda sobre PIB (sostenibilidad de la deuda cuestionada).</a:t>
            </a:r>
          </a:p>
        </p:txBody>
      </p:sp>
      <p:pic>
        <p:nvPicPr>
          <p:cNvPr id="3" name="Imagen 2"/>
          <p:cNvPicPr>
            <a:picLocks noChangeAspect="1"/>
          </p:cNvPicPr>
          <p:nvPr/>
        </p:nvPicPr>
        <p:blipFill>
          <a:blip r:embed="rId5"/>
          <a:stretch>
            <a:fillRect/>
          </a:stretch>
        </p:blipFill>
        <p:spPr>
          <a:xfrm>
            <a:off x="780859" y="2704135"/>
            <a:ext cx="4668965" cy="3503266"/>
          </a:xfrm>
          <a:prstGeom prst="rect">
            <a:avLst/>
          </a:prstGeom>
        </p:spPr>
      </p:pic>
      <p:pic>
        <p:nvPicPr>
          <p:cNvPr id="6" name="Imagen 5"/>
          <p:cNvPicPr>
            <a:picLocks noChangeAspect="1"/>
          </p:cNvPicPr>
          <p:nvPr/>
        </p:nvPicPr>
        <p:blipFill>
          <a:blip r:embed="rId6"/>
          <a:stretch>
            <a:fillRect/>
          </a:stretch>
        </p:blipFill>
        <p:spPr>
          <a:xfrm>
            <a:off x="6203842" y="2782071"/>
            <a:ext cx="4634759" cy="3477600"/>
          </a:xfrm>
          <a:prstGeom prst="rect">
            <a:avLst/>
          </a:prstGeom>
        </p:spPr>
      </p:pic>
    </p:spTree>
    <p:extLst>
      <p:ext uri="{BB962C8B-B14F-4D97-AF65-F5344CB8AC3E}">
        <p14:creationId xmlns:p14="http://schemas.microsoft.com/office/powerpoint/2010/main" val="358268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r>
              <a:rPr lang="es-UY" sz="3200" b="1" dirty="0">
                <a:solidFill>
                  <a:srgbClr val="0070C0"/>
                </a:solidFill>
                <a:latin typeface="Libre Baskerville"/>
                <a:ea typeface="Libre Baskerville"/>
                <a:cs typeface="Libre Baskerville"/>
              </a:rPr>
              <a:t>Fondos de </a:t>
            </a:r>
            <a:r>
              <a:rPr lang="es-UY" sz="3200" b="1" dirty="0">
                <a:solidFill>
                  <a:schemeClr val="tx1">
                    <a:lumMod val="85000"/>
                    <a:lumOff val="15000"/>
                  </a:schemeClr>
                </a:solidFill>
                <a:latin typeface="Libre Baskerville"/>
                <a:ea typeface="Libre Baskerville"/>
                <a:cs typeface="Libre Baskerville"/>
              </a:rPr>
              <a:t>Money </a:t>
            </a:r>
            <a:r>
              <a:rPr lang="es-UY" sz="3200" b="1" dirty="0" err="1">
                <a:solidFill>
                  <a:schemeClr val="tx1">
                    <a:lumMod val="85000"/>
                    <a:lumOff val="15000"/>
                  </a:schemeClr>
                </a:solidFill>
                <a:latin typeface="Libre Baskerville"/>
                <a:ea typeface="Libre Baskerville"/>
                <a:cs typeface="Libre Baskerville"/>
              </a:rPr>
              <a:t>Market</a:t>
            </a:r>
            <a:endParaRPr lang="es-UY" sz="3200" b="1" dirty="0">
              <a:solidFill>
                <a:schemeClr val="tx1">
                  <a:lumMod val="85000"/>
                  <a:lumOff val="15000"/>
                </a:schemeClr>
              </a:solidFill>
              <a:latin typeface="Libre Baskerville"/>
              <a:ea typeface="Libre Baskerville"/>
              <a:cs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1271419"/>
            <a:ext cx="7344359" cy="4625618"/>
          </a:xfrm>
          <a:prstGeom prst="rect">
            <a:avLst/>
          </a:prstGeom>
          <a:noFill/>
          <a:ln>
            <a:noFill/>
          </a:ln>
        </p:spPr>
        <p:txBody>
          <a:bodyPr spcFirstLastPara="1" wrap="square" lIns="0" tIns="8883" rIns="0" bIns="0" anchor="ctr" anchorCtr="0">
            <a:spAutoFit/>
          </a:bodyPr>
          <a:lstStyle/>
          <a:p>
            <a:pPr>
              <a:lnSpc>
                <a:spcPct val="150000"/>
              </a:lnSpc>
            </a:pPr>
            <a:r>
              <a:rPr lang="es-ES" sz="2800" b="1" dirty="0"/>
              <a:t>Características</a:t>
            </a:r>
            <a:r>
              <a:rPr lang="es-ES" sz="2800" dirty="0"/>
              <a:t>:</a:t>
            </a:r>
          </a:p>
          <a:p>
            <a:pPr marL="457200" indent="-457200">
              <a:lnSpc>
                <a:spcPct val="150000"/>
              </a:lnSpc>
              <a:buFont typeface="Arial" panose="020B0604020202020204" pitchFamily="34" charset="0"/>
              <a:buChar char="•"/>
            </a:pPr>
            <a:r>
              <a:rPr lang="es-ES" sz="2400" dirty="0"/>
              <a:t>Inversión colectiva en </a:t>
            </a:r>
            <a:r>
              <a:rPr lang="es-ES" sz="2400" b="1" dirty="0"/>
              <a:t>activos de corto plazo</a:t>
            </a:r>
            <a:r>
              <a:rPr lang="es-ES" sz="2400" dirty="0"/>
              <a:t>.</a:t>
            </a:r>
          </a:p>
          <a:p>
            <a:pPr marL="457200" indent="-457200">
              <a:lnSpc>
                <a:spcPct val="150000"/>
              </a:lnSpc>
              <a:buFont typeface="Arial" panose="020B0604020202020204" pitchFamily="34" charset="0"/>
              <a:buChar char="•"/>
            </a:pPr>
            <a:r>
              <a:rPr lang="es-ES" sz="2400" b="1" dirty="0"/>
              <a:t>Objetivos</a:t>
            </a:r>
            <a:r>
              <a:rPr lang="es-ES" sz="2400" dirty="0"/>
              <a:t>: Conservar capital, alta liquidez, rendimientos superiores.</a:t>
            </a:r>
          </a:p>
          <a:p>
            <a:pPr>
              <a:lnSpc>
                <a:spcPct val="150000"/>
              </a:lnSpc>
            </a:pPr>
            <a:endParaRPr lang="es-ES" sz="2400" dirty="0"/>
          </a:p>
          <a:p>
            <a:pPr>
              <a:lnSpc>
                <a:spcPct val="150000"/>
              </a:lnSpc>
            </a:pPr>
            <a:r>
              <a:rPr lang="es-ES" sz="2800" b="1" dirty="0"/>
              <a:t>Ventajas y Desventajas</a:t>
            </a:r>
            <a:r>
              <a:rPr lang="es-ES" sz="2800" dirty="0"/>
              <a:t>:</a:t>
            </a:r>
          </a:p>
          <a:p>
            <a:pPr marL="457200" indent="-457200">
              <a:lnSpc>
                <a:spcPct val="150000"/>
              </a:lnSpc>
              <a:buFont typeface="Arial" panose="020B0604020202020204" pitchFamily="34" charset="0"/>
              <a:buChar char="•"/>
            </a:pPr>
            <a:r>
              <a:rPr lang="es-ES" sz="2400" b="1" dirty="0"/>
              <a:t>Ventaja</a:t>
            </a:r>
            <a:r>
              <a:rPr lang="es-ES" sz="2400" dirty="0"/>
              <a:t>: Gestión pasiva.</a:t>
            </a:r>
          </a:p>
          <a:p>
            <a:pPr marL="457200" indent="-457200">
              <a:lnSpc>
                <a:spcPct val="150000"/>
              </a:lnSpc>
              <a:buFont typeface="Arial" panose="020B0604020202020204" pitchFamily="34" charset="0"/>
              <a:buChar char="•"/>
            </a:pPr>
            <a:r>
              <a:rPr lang="es-ES" sz="2400" b="1" dirty="0"/>
              <a:t>Desventaja</a:t>
            </a:r>
            <a:r>
              <a:rPr lang="es-ES" sz="2400" dirty="0"/>
              <a:t>: Menor predictibilidad a mediano plazo.</a:t>
            </a:r>
          </a:p>
        </p:txBody>
      </p:sp>
      <p:pic>
        <p:nvPicPr>
          <p:cNvPr id="13" name="Imagen 12"/>
          <p:cNvPicPr>
            <a:picLocks noChangeAspect="1"/>
          </p:cNvPicPr>
          <p:nvPr/>
        </p:nvPicPr>
        <p:blipFill rotWithShape="1">
          <a:blip r:embed="rId4" cstate="print">
            <a:extLst>
              <a:ext uri="{28A0092B-C50C-407E-A947-70E740481C1C}">
                <a14:useLocalDpi xmlns:a14="http://schemas.microsoft.com/office/drawing/2010/main" val="0"/>
              </a:ext>
            </a:extLst>
          </a:blip>
          <a:srcRect t="3757" b="37381"/>
          <a:stretch/>
        </p:blipFill>
        <p:spPr>
          <a:xfrm>
            <a:off x="8020235" y="1938645"/>
            <a:ext cx="3557872" cy="3141355"/>
          </a:xfrm>
          <a:prstGeom prst="rect">
            <a:avLst/>
          </a:prstGeom>
        </p:spPr>
      </p:pic>
    </p:spTree>
    <p:extLst>
      <p:ext uri="{BB962C8B-B14F-4D97-AF65-F5344CB8AC3E}">
        <p14:creationId xmlns:p14="http://schemas.microsoft.com/office/powerpoint/2010/main" val="34287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65FDA3FD-DABC-62CB-CDED-3F8194A081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B12610-02BF-6D18-D0A5-8DADC508F0A9}"/>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31</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5CBB5612-0348-9E75-2D69-1FE39471E15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E1D9C4EB-B42E-15F4-3417-BF8F873DA547}"/>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79C0B34E-8E28-4E36-DCF9-CC5EE5F156A7}"/>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Contenido</a:t>
            </a:r>
          </a:p>
        </p:txBody>
      </p:sp>
      <p:sp>
        <p:nvSpPr>
          <p:cNvPr id="7" name="TextBox 8">
            <a:extLst>
              <a:ext uri="{FF2B5EF4-FFF2-40B4-BE49-F238E27FC236}">
                <a16:creationId xmlns:a16="http://schemas.microsoft.com/office/drawing/2014/main" xmlns="" id="{130948BA-EDF0-B969-88E6-111724289074}"/>
              </a:ext>
            </a:extLst>
          </p:cNvPr>
          <p:cNvSpPr txBox="1"/>
          <p:nvPr/>
        </p:nvSpPr>
        <p:spPr>
          <a:xfrm>
            <a:off x="1441539" y="1931297"/>
            <a:ext cx="9711268" cy="4062651"/>
          </a:xfrm>
          <a:prstGeom prst="rect">
            <a:avLst/>
          </a:prstGeom>
          <a:noFill/>
          <a:ln w="15875">
            <a:noFill/>
          </a:ln>
        </p:spPr>
        <p:txBody>
          <a:bodyPr wrap="square" rtlCol="0">
            <a:spAutoFit/>
          </a:bodyPr>
          <a:lstStyle/>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Financiamiento</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Gestión de caja</a:t>
            </a:r>
          </a:p>
          <a:p>
            <a:pPr marL="457200" indent="-457200" algn="just" fontAlgn="base">
              <a:lnSpc>
                <a:spcPct val="150000"/>
              </a:lnSpc>
              <a:buClr>
                <a:prstClr val="black">
                  <a:lumMod val="75000"/>
                  <a:lumOff val="25000"/>
                </a:prstClr>
              </a:buClr>
              <a:buSzPct val="90000"/>
              <a:buFont typeface="+mj-lt"/>
              <a:buAutoNum type="arabicPeriod"/>
              <a:defRPr/>
            </a:pPr>
            <a:endParaRPr lang="es-UY" sz="2800"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Inversiones estratégicas</a:t>
            </a: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a:solidFill>
                <a:srgbClr val="0070C0"/>
              </a:solidFill>
            </a:endParaRPr>
          </a:p>
          <a:p>
            <a:pPr algn="just" fontAlgn="base">
              <a:buClr>
                <a:prstClr val="black">
                  <a:lumMod val="75000"/>
                  <a:lumOff val="25000"/>
                </a:prstClr>
              </a:buClr>
              <a:buSzPct val="90000"/>
              <a:defRPr/>
            </a:pPr>
            <a:endParaRPr lang="en-US" sz="2400" b="1" dirty="0">
              <a:solidFill>
                <a:srgbClr val="44546A">
                  <a:lumMod val="75000"/>
                </a:srgbClr>
              </a:solidFill>
            </a:endParaRPr>
          </a:p>
        </p:txBody>
      </p:sp>
    </p:spTree>
    <p:extLst>
      <p:ext uri="{BB962C8B-B14F-4D97-AF65-F5344CB8AC3E}">
        <p14:creationId xmlns:p14="http://schemas.microsoft.com/office/powerpoint/2010/main" val="387160703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65FDA3FD-DABC-62CB-CDED-3F8194A081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B12610-02BF-6D18-D0A5-8DADC508F0A9}"/>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32</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5CBB5612-0348-9E75-2D69-1FE39471E15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E1D9C4EB-B42E-15F4-3417-BF8F873DA547}"/>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79C0B34E-8E28-4E36-DCF9-CC5EE5F156A7}"/>
              </a:ext>
            </a:extLst>
          </p:cNvPr>
          <p:cNvSpPr txBox="1"/>
          <p:nvPr/>
        </p:nvSpPr>
        <p:spPr>
          <a:xfrm>
            <a:off x="512018" y="11391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s-UY" sz="3200" b="1" dirty="0">
                <a:solidFill>
                  <a:srgbClr val="0070C0"/>
                </a:solidFill>
                <a:latin typeface="Libre Baskerville"/>
                <a:ea typeface="Libre Baskerville"/>
                <a:cs typeface="Libre Baskerville"/>
                <a:sym typeface="Libre Baskerville"/>
              </a:rPr>
              <a:t>Contenido</a:t>
            </a:r>
          </a:p>
        </p:txBody>
      </p:sp>
      <p:sp>
        <p:nvSpPr>
          <p:cNvPr id="7" name="TextBox 8">
            <a:extLst>
              <a:ext uri="{FF2B5EF4-FFF2-40B4-BE49-F238E27FC236}">
                <a16:creationId xmlns:a16="http://schemas.microsoft.com/office/drawing/2014/main" xmlns="" id="{130948BA-EDF0-B969-88E6-111724289074}"/>
              </a:ext>
            </a:extLst>
          </p:cNvPr>
          <p:cNvSpPr txBox="1"/>
          <p:nvPr/>
        </p:nvSpPr>
        <p:spPr>
          <a:xfrm>
            <a:off x="1441539" y="1931297"/>
            <a:ext cx="9711268" cy="4062651"/>
          </a:xfrm>
          <a:prstGeom prst="rect">
            <a:avLst/>
          </a:prstGeom>
          <a:noFill/>
          <a:ln w="15875">
            <a:noFill/>
          </a:ln>
        </p:spPr>
        <p:txBody>
          <a:bodyPr wrap="square" rtlCol="0">
            <a:spAutoFit/>
          </a:bodyPr>
          <a:lstStyle/>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Financiamiento</a:t>
            </a:r>
          </a:p>
          <a:p>
            <a:pPr marL="457200" indent="-457200" algn="just" fontAlgn="base">
              <a:lnSpc>
                <a:spcPct val="150000"/>
              </a:lnSpc>
              <a:buClr>
                <a:prstClr val="black">
                  <a:lumMod val="75000"/>
                  <a:lumOff val="25000"/>
                </a:prstClr>
              </a:buClr>
              <a:buSzPct val="90000"/>
              <a:buFont typeface="+mj-lt"/>
              <a:buAutoNum type="arabicPeriod"/>
              <a:defRPr/>
            </a:pPr>
            <a:endParaRPr lang="es-UY" sz="2800" b="1"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dirty="0">
                <a:latin typeface="Libre Baskerville" panose="02000000000000000000" pitchFamily="2" charset="0"/>
              </a:rPr>
              <a:t>Gestión de caja</a:t>
            </a:r>
          </a:p>
          <a:p>
            <a:pPr marL="457200" indent="-457200" algn="just" fontAlgn="base">
              <a:lnSpc>
                <a:spcPct val="150000"/>
              </a:lnSpc>
              <a:buClr>
                <a:prstClr val="black">
                  <a:lumMod val="75000"/>
                  <a:lumOff val="25000"/>
                </a:prstClr>
              </a:buClr>
              <a:buSzPct val="90000"/>
              <a:buFont typeface="+mj-lt"/>
              <a:buAutoNum type="arabicPeriod"/>
              <a:defRPr/>
            </a:pPr>
            <a:endParaRPr lang="es-UY" sz="2800" dirty="0">
              <a:latin typeface="Libre Baskerville" panose="02000000000000000000" pitchFamily="2" charset="0"/>
            </a:endParaRPr>
          </a:p>
          <a:p>
            <a:pPr marL="457200" indent="-457200" algn="just" fontAlgn="base">
              <a:lnSpc>
                <a:spcPct val="150000"/>
              </a:lnSpc>
              <a:buClr>
                <a:prstClr val="black">
                  <a:lumMod val="75000"/>
                  <a:lumOff val="25000"/>
                </a:prstClr>
              </a:buClr>
              <a:buSzPct val="90000"/>
              <a:buFont typeface="+mj-lt"/>
              <a:buAutoNum type="arabicPeriod"/>
              <a:defRPr/>
            </a:pPr>
            <a:r>
              <a:rPr lang="es-UY" sz="2800" b="1" dirty="0">
                <a:latin typeface="Libre Baskerville" panose="02000000000000000000" pitchFamily="2" charset="0"/>
              </a:rPr>
              <a:t>Inversiones estratégicas</a:t>
            </a: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a:solidFill>
                <a:srgbClr val="0070C0"/>
              </a:solidFill>
            </a:endParaRPr>
          </a:p>
          <a:p>
            <a:pPr algn="just" fontAlgn="base">
              <a:buClr>
                <a:prstClr val="black">
                  <a:lumMod val="75000"/>
                  <a:lumOff val="25000"/>
                </a:prstClr>
              </a:buClr>
              <a:buSzPct val="90000"/>
              <a:defRPr/>
            </a:pPr>
            <a:endParaRPr lang="en-US" sz="2400" b="1" dirty="0">
              <a:solidFill>
                <a:srgbClr val="44546A">
                  <a:lumMod val="75000"/>
                </a:srgbClr>
              </a:solidFill>
            </a:endParaRPr>
          </a:p>
        </p:txBody>
      </p:sp>
    </p:spTree>
    <p:extLst>
      <p:ext uri="{BB962C8B-B14F-4D97-AF65-F5344CB8AC3E}">
        <p14:creationId xmlns:p14="http://schemas.microsoft.com/office/powerpoint/2010/main" val="145167353"/>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r>
              <a:rPr lang="es-ES" sz="3200" b="1" dirty="0">
                <a:solidFill>
                  <a:srgbClr val="0070C0"/>
                </a:solidFill>
                <a:latin typeface="Libre Baskerville"/>
                <a:ea typeface="Libre Baskerville"/>
                <a:cs typeface="Libre Baskerville"/>
              </a:rPr>
              <a:t>Proyectos de </a:t>
            </a:r>
            <a:r>
              <a:rPr lang="es-ES" sz="3200" b="1" dirty="0">
                <a:solidFill>
                  <a:schemeClr val="tx1">
                    <a:lumMod val="85000"/>
                    <a:lumOff val="15000"/>
                  </a:schemeClr>
                </a:solidFill>
                <a:latin typeface="Libre Baskerville"/>
                <a:ea typeface="Libre Baskerville"/>
                <a:cs typeface="Libre Baskerville"/>
              </a:rPr>
              <a:t>Inversión y M&amp;A</a:t>
            </a:r>
          </a:p>
        </p:txBody>
      </p:sp>
      <p:sp>
        <p:nvSpPr>
          <p:cNvPr id="20" name="Flecha derecha 19"/>
          <p:cNvSpPr/>
          <p:nvPr/>
        </p:nvSpPr>
        <p:spPr>
          <a:xfrm rot="16200000">
            <a:off x="10611065" y="2706200"/>
            <a:ext cx="345433" cy="4762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1" name="Google Shape;136;p5">
            <a:extLst>
              <a:ext uri="{FF2B5EF4-FFF2-40B4-BE49-F238E27FC236}">
                <a16:creationId xmlns:a16="http://schemas.microsoft.com/office/drawing/2014/main" xmlns="" id="{42990325-F254-4021-AAD5-E0E80AA77080}"/>
              </a:ext>
            </a:extLst>
          </p:cNvPr>
          <p:cNvSpPr txBox="1"/>
          <p:nvPr/>
        </p:nvSpPr>
        <p:spPr>
          <a:xfrm>
            <a:off x="512017" y="1092513"/>
            <a:ext cx="9000283" cy="3825399"/>
          </a:xfrm>
          <a:prstGeom prst="rect">
            <a:avLst/>
          </a:prstGeom>
          <a:noFill/>
          <a:ln>
            <a:noFill/>
          </a:ln>
        </p:spPr>
        <p:txBody>
          <a:bodyPr spcFirstLastPara="1" wrap="square" lIns="0" tIns="8883" rIns="0" bIns="0" anchor="ctr" anchorCtr="0">
            <a:spAutoFit/>
          </a:bodyPr>
          <a:lstStyle/>
          <a:p>
            <a:pPr>
              <a:lnSpc>
                <a:spcPct val="200000"/>
              </a:lnSpc>
            </a:pPr>
            <a:r>
              <a:rPr lang="es-ES" sz="2800" b="1" dirty="0"/>
              <a:t>Escenario Positivo para la Inversión</a:t>
            </a:r>
          </a:p>
          <a:p>
            <a:pPr marL="457200" indent="-457200">
              <a:lnSpc>
                <a:spcPct val="200000"/>
              </a:lnSpc>
              <a:buFont typeface="Arial" panose="020B0604020202020204" pitchFamily="34" charset="0"/>
              <a:buChar char="•"/>
            </a:pPr>
            <a:r>
              <a:rPr lang="es-ES" sz="2400" b="1" dirty="0"/>
              <a:t>Estabilidad</a:t>
            </a:r>
            <a:r>
              <a:rPr lang="es-ES" sz="2400" dirty="0"/>
              <a:t> macroeconómica </a:t>
            </a:r>
            <a:r>
              <a:rPr lang="es-ES" sz="2400" b="1" dirty="0"/>
              <a:t>y crecimiento </a:t>
            </a:r>
            <a:r>
              <a:rPr lang="es-ES" sz="2400" dirty="0"/>
              <a:t>moderado</a:t>
            </a:r>
          </a:p>
          <a:p>
            <a:pPr marL="457200" indent="-457200">
              <a:lnSpc>
                <a:spcPct val="200000"/>
              </a:lnSpc>
              <a:buFont typeface="Arial" panose="020B0604020202020204" pitchFamily="34" charset="0"/>
              <a:buChar char="•"/>
            </a:pPr>
            <a:r>
              <a:rPr lang="es-ES" sz="2400" dirty="0"/>
              <a:t>Eventualmente menor </a:t>
            </a:r>
            <a:r>
              <a:rPr lang="es-ES" sz="2400" b="1" dirty="0"/>
              <a:t>volatilidad</a:t>
            </a:r>
            <a:r>
              <a:rPr lang="es-ES" sz="2400" dirty="0"/>
              <a:t> en los mercados.</a:t>
            </a:r>
          </a:p>
          <a:p>
            <a:pPr marL="457200" indent="-457200">
              <a:lnSpc>
                <a:spcPct val="200000"/>
              </a:lnSpc>
              <a:buFont typeface="Arial" panose="020B0604020202020204" pitchFamily="34" charset="0"/>
              <a:buChar char="•"/>
            </a:pPr>
            <a:r>
              <a:rPr lang="es-ES" sz="2400" dirty="0"/>
              <a:t>El </a:t>
            </a:r>
            <a:r>
              <a:rPr lang="es-ES" sz="2400" b="1" dirty="0"/>
              <a:t>Gobierno</a:t>
            </a:r>
            <a:r>
              <a:rPr lang="es-ES" sz="2400" dirty="0"/>
              <a:t> se propone impulsar la inversión.</a:t>
            </a:r>
          </a:p>
          <a:p>
            <a:pPr marL="457200" indent="-457200">
              <a:lnSpc>
                <a:spcPct val="200000"/>
              </a:lnSpc>
              <a:buFont typeface="Arial" panose="020B0604020202020204" pitchFamily="34" charset="0"/>
              <a:buChar char="•"/>
            </a:pPr>
            <a:r>
              <a:rPr lang="es-ES" sz="2400" b="1" dirty="0"/>
              <a:t>Tasas más bajas </a:t>
            </a:r>
            <a:r>
              <a:rPr lang="es-ES" sz="2400" dirty="0"/>
              <a:t>harán más atractivo el financiamiento.</a:t>
            </a:r>
          </a:p>
        </p:txBody>
      </p:sp>
      <p:sp>
        <p:nvSpPr>
          <p:cNvPr id="16" name="Rectángulo redondeado 15"/>
          <p:cNvSpPr/>
          <p:nvPr/>
        </p:nvSpPr>
        <p:spPr>
          <a:xfrm>
            <a:off x="10508300" y="2248462"/>
            <a:ext cx="1260000" cy="1260000"/>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400" b="1" dirty="0">
                <a:solidFill>
                  <a:schemeClr val="bg1"/>
                </a:solidFill>
                <a:latin typeface="Libre Baskerville" panose="02000000000000000000"/>
              </a:rPr>
              <a:t>Actividad (PIB)</a:t>
            </a:r>
          </a:p>
          <a:p>
            <a:pPr algn="ctr"/>
            <a:r>
              <a:rPr lang="es-UY" b="1" dirty="0">
                <a:solidFill>
                  <a:schemeClr val="bg1"/>
                </a:solidFill>
                <a:latin typeface="Libre Baskerville" panose="02000000000000000000"/>
              </a:rPr>
              <a:t>2,43%</a:t>
            </a:r>
          </a:p>
          <a:p>
            <a:pPr algn="ctr"/>
            <a:endParaRPr lang="es-UY" dirty="0"/>
          </a:p>
          <a:p>
            <a:pPr algn="ctr"/>
            <a:endParaRPr lang="es-UY" dirty="0"/>
          </a:p>
          <a:p>
            <a:pPr algn="ctr"/>
            <a:endParaRPr lang="es-UY" dirty="0"/>
          </a:p>
        </p:txBody>
      </p:sp>
      <p:grpSp>
        <p:nvGrpSpPr>
          <p:cNvPr id="22" name="Grupo 21"/>
          <p:cNvGrpSpPr/>
          <p:nvPr/>
        </p:nvGrpSpPr>
        <p:grpSpPr>
          <a:xfrm>
            <a:off x="10508300" y="3660365"/>
            <a:ext cx="1260000" cy="1260000"/>
            <a:chOff x="-1781863" y="5822905"/>
            <a:chExt cx="2307771" cy="2304617"/>
          </a:xfrm>
        </p:grpSpPr>
        <p:sp>
          <p:nvSpPr>
            <p:cNvPr id="23" name="Rectángulo redondeado 22"/>
            <p:cNvSpPr/>
            <p:nvPr/>
          </p:nvSpPr>
          <p:spPr>
            <a:xfrm>
              <a:off x="-1781863" y="5822905"/>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defTabSz="914377">
                <a:defRPr/>
              </a:pPr>
              <a:r>
                <a:rPr lang="es-UY" sz="1400" b="1" dirty="0">
                  <a:solidFill>
                    <a:schemeClr val="bg1"/>
                  </a:solidFill>
                  <a:latin typeface="Libre Baskerville" panose="02000000000000000000"/>
                </a:rPr>
                <a:t>Tipo de cambio</a:t>
              </a:r>
              <a:endParaRPr lang="es-UY" sz="1400" dirty="0"/>
            </a:p>
            <a:p>
              <a:pPr algn="ctr" defTabSz="914377">
                <a:defRPr/>
              </a:pPr>
              <a:r>
                <a:rPr lang="es-UY" b="1" dirty="0">
                  <a:solidFill>
                    <a:schemeClr val="bg1"/>
                  </a:solidFill>
                  <a:latin typeface="Libre Baskerville" panose="02000000000000000000"/>
                </a:rPr>
                <a:t>$42,46</a:t>
              </a: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a:p>
              <a:pPr algn="ctr"/>
              <a:endParaRPr lang="es-UY" b="1" dirty="0">
                <a:solidFill>
                  <a:schemeClr val="bg1"/>
                </a:solidFill>
                <a:latin typeface="Libre Baskerville" panose="02000000000000000000"/>
              </a:endParaRPr>
            </a:p>
          </p:txBody>
        </p:sp>
        <p:graphicFrame>
          <p:nvGraphicFramePr>
            <p:cNvPr id="24" name="Gráfico 23"/>
            <p:cNvGraphicFramePr>
              <a:graphicFrameLocks/>
            </p:cNvGraphicFramePr>
            <p:nvPr>
              <p:extLst/>
            </p:nvPr>
          </p:nvGraphicFramePr>
          <p:xfrm>
            <a:off x="-1251360" y="7262435"/>
            <a:ext cx="1246762" cy="865087"/>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25" name="Grupo 24"/>
          <p:cNvGrpSpPr/>
          <p:nvPr/>
        </p:nvGrpSpPr>
        <p:grpSpPr>
          <a:xfrm>
            <a:off x="10502901" y="5077397"/>
            <a:ext cx="1260000" cy="1278954"/>
            <a:chOff x="-3891727" y="8414742"/>
            <a:chExt cx="2307771" cy="2339285"/>
          </a:xfrm>
        </p:grpSpPr>
        <p:sp>
          <p:nvSpPr>
            <p:cNvPr id="26" name="Rectángulo redondeado 25"/>
            <p:cNvSpPr/>
            <p:nvPr/>
          </p:nvSpPr>
          <p:spPr>
            <a:xfrm>
              <a:off x="-3891727" y="8414742"/>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000" b="1" dirty="0">
                  <a:solidFill>
                    <a:schemeClr val="bg1"/>
                  </a:solidFill>
                  <a:latin typeface="Libre Baskerville" panose="02000000000000000000"/>
                </a:rPr>
                <a:t>Tasa de política monetaria</a:t>
              </a:r>
              <a:endParaRPr lang="es-UY" sz="700" b="1" dirty="0">
                <a:solidFill>
                  <a:schemeClr val="bg1"/>
                </a:solidFill>
                <a:latin typeface="Libre Baskerville" panose="02000000000000000000"/>
              </a:endParaRPr>
            </a:p>
            <a:p>
              <a:pPr algn="ctr"/>
              <a:r>
                <a:rPr lang="es-UY" b="1" dirty="0">
                  <a:solidFill>
                    <a:schemeClr val="bg1"/>
                  </a:solidFill>
                  <a:latin typeface="Libre Baskerville" panose="02000000000000000000"/>
                </a:rPr>
                <a:t>9,17%</a:t>
              </a:r>
            </a:p>
            <a:p>
              <a:pPr algn="ctr"/>
              <a:endParaRPr lang="es-UY" sz="1600" dirty="0"/>
            </a:p>
          </p:txBody>
        </p:sp>
        <p:graphicFrame>
          <p:nvGraphicFramePr>
            <p:cNvPr id="27" name="Gráfico 26"/>
            <p:cNvGraphicFramePr>
              <a:graphicFrameLocks/>
            </p:cNvGraphicFramePr>
            <p:nvPr>
              <p:extLst/>
            </p:nvPr>
          </p:nvGraphicFramePr>
          <p:xfrm>
            <a:off x="-3324764" y="9743624"/>
            <a:ext cx="1246762" cy="1010403"/>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28" name="Grupo 27"/>
          <p:cNvGrpSpPr/>
          <p:nvPr/>
        </p:nvGrpSpPr>
        <p:grpSpPr>
          <a:xfrm>
            <a:off x="10508300" y="836557"/>
            <a:ext cx="1260000" cy="1260001"/>
            <a:chOff x="885370" y="657987"/>
            <a:chExt cx="2307771" cy="2304619"/>
          </a:xfrm>
        </p:grpSpPr>
        <p:sp>
          <p:nvSpPr>
            <p:cNvPr id="29" name="Rectángulo redondeado 28"/>
            <p:cNvSpPr/>
            <p:nvPr/>
          </p:nvSpPr>
          <p:spPr>
            <a:xfrm>
              <a:off x="885370" y="657987"/>
              <a:ext cx="2307771" cy="2304617"/>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UY" sz="1400" b="1" dirty="0">
                  <a:solidFill>
                    <a:schemeClr val="bg1"/>
                  </a:solidFill>
                  <a:latin typeface="Libre Baskerville" panose="02000000000000000000"/>
                </a:rPr>
                <a:t>Inflación</a:t>
              </a:r>
            </a:p>
            <a:p>
              <a:pPr algn="ctr"/>
              <a:endParaRPr lang="es-UY" sz="1400" b="1" dirty="0">
                <a:solidFill>
                  <a:schemeClr val="bg1"/>
                </a:solidFill>
                <a:latin typeface="Libre Baskerville" panose="02000000000000000000"/>
              </a:endParaRPr>
            </a:p>
            <a:p>
              <a:pPr algn="ctr"/>
              <a:r>
                <a:rPr lang="es-UY" b="1" dirty="0">
                  <a:solidFill>
                    <a:schemeClr val="bg1"/>
                  </a:solidFill>
                  <a:latin typeface="Libre Baskerville" panose="02000000000000000000"/>
                </a:rPr>
                <a:t>5,0%</a:t>
              </a: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b="1" dirty="0">
                <a:solidFill>
                  <a:schemeClr val="bg1"/>
                </a:solidFill>
                <a:latin typeface="Libre Baskerville" panose="02000000000000000000"/>
              </a:endParaRPr>
            </a:p>
            <a:p>
              <a:pPr algn="ctr"/>
              <a:endParaRPr lang="es-UY" sz="1200" dirty="0"/>
            </a:p>
          </p:txBody>
        </p:sp>
        <p:graphicFrame>
          <p:nvGraphicFramePr>
            <p:cNvPr id="30" name="Gráfico 29"/>
            <p:cNvGraphicFramePr>
              <a:graphicFrameLocks/>
            </p:cNvGraphicFramePr>
            <p:nvPr>
              <p:extLst/>
            </p:nvPr>
          </p:nvGraphicFramePr>
          <p:xfrm>
            <a:off x="1405987" y="2105460"/>
            <a:ext cx="1246762" cy="857146"/>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31" name="Gráfico 30"/>
          <p:cNvGraphicFramePr>
            <a:graphicFrameLocks/>
          </p:cNvGraphicFramePr>
          <p:nvPr>
            <p:extLst/>
          </p:nvPr>
        </p:nvGraphicFramePr>
        <p:xfrm>
          <a:off x="10733748" y="3044825"/>
          <a:ext cx="798308" cy="4636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26493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394531"/>
            <a:ext cx="11066090" cy="993855"/>
          </a:xfrm>
          <a:prstGeom prst="rect">
            <a:avLst/>
          </a:prstGeom>
          <a:noFill/>
          <a:ln>
            <a:noFill/>
          </a:ln>
        </p:spPr>
        <p:txBody>
          <a:bodyPr spcFirstLastPara="1" wrap="square" lIns="0" tIns="8883" rIns="0" bIns="0" anchor="ctr" anchorCtr="0">
            <a:spAutoFit/>
          </a:bodyPr>
          <a:lstStyle/>
          <a:p>
            <a:r>
              <a:rPr lang="es-ES" sz="3200" b="1" dirty="0">
                <a:solidFill>
                  <a:srgbClr val="0070C0"/>
                </a:solidFill>
                <a:latin typeface="Libre Baskerville"/>
                <a:ea typeface="Libre Baskerville"/>
                <a:cs typeface="Libre Baskerville"/>
              </a:rPr>
              <a:t>Proyectos de Inversión y Expansiones: </a:t>
            </a:r>
            <a:r>
              <a:rPr lang="es-ES" sz="3200" b="1" dirty="0">
                <a:solidFill>
                  <a:schemeClr val="tx1">
                    <a:lumMod val="85000"/>
                    <a:lumOff val="15000"/>
                  </a:schemeClr>
                </a:solidFill>
                <a:latin typeface="Libre Baskerville"/>
                <a:ea typeface="Libre Baskerville"/>
                <a:cs typeface="Libre Baskerville"/>
              </a:rPr>
              <a:t>Inversiones estratégicas </a:t>
            </a:r>
            <a:r>
              <a:rPr lang="es-ES" sz="3200" b="1" dirty="0">
                <a:solidFill>
                  <a:srgbClr val="0070C0"/>
                </a:solidFill>
                <a:latin typeface="Libre Baskerville"/>
                <a:ea typeface="Libre Baskerville"/>
                <a:cs typeface="Libre Baskerville"/>
              </a:rPr>
              <a:t>en valores</a:t>
            </a:r>
          </a:p>
        </p:txBody>
      </p:sp>
      <p:sp>
        <p:nvSpPr>
          <p:cNvPr id="3" name="Rectángulo 2"/>
          <p:cNvSpPr/>
          <p:nvPr/>
        </p:nvSpPr>
        <p:spPr>
          <a:xfrm>
            <a:off x="512017" y="1682403"/>
            <a:ext cx="8184114" cy="3970318"/>
          </a:xfrm>
          <a:prstGeom prst="rect">
            <a:avLst/>
          </a:prstGeom>
        </p:spPr>
        <p:txBody>
          <a:bodyPr wrap="square">
            <a:spAutoFit/>
          </a:bodyPr>
          <a:lstStyle/>
          <a:p>
            <a:r>
              <a:rPr lang="es-ES" sz="2800" b="1" dirty="0"/>
              <a:t>Objetivos:</a:t>
            </a:r>
          </a:p>
          <a:p>
            <a:pPr marL="354013" indent="-176213">
              <a:buFont typeface="Arial" panose="020B0604020202020204" pitchFamily="34" charset="0"/>
              <a:buChar char="•"/>
            </a:pPr>
            <a:r>
              <a:rPr lang="es-ES" sz="2800" dirty="0"/>
              <a:t>Diversificación.</a:t>
            </a:r>
          </a:p>
          <a:p>
            <a:pPr marL="354013" indent="-176213">
              <a:buFont typeface="Arial" panose="020B0604020202020204" pitchFamily="34" charset="0"/>
              <a:buChar char="•"/>
            </a:pPr>
            <a:r>
              <a:rPr lang="es-ES" sz="2800" dirty="0"/>
              <a:t>Cobertura.</a:t>
            </a:r>
          </a:p>
          <a:p>
            <a:pPr marL="354013" indent="-176213">
              <a:buFont typeface="Arial" panose="020B0604020202020204" pitchFamily="34" charset="0"/>
              <a:buChar char="•"/>
            </a:pPr>
            <a:r>
              <a:rPr lang="es-ES" sz="2800" dirty="0"/>
              <a:t>Reserva.</a:t>
            </a:r>
          </a:p>
          <a:p>
            <a:pPr marL="354013" indent="-176213">
              <a:buFont typeface="Arial" panose="020B0604020202020204" pitchFamily="34" charset="0"/>
              <a:buChar char="•"/>
            </a:pPr>
            <a:r>
              <a:rPr lang="es-ES" sz="2800" dirty="0"/>
              <a:t>Protección de riesgos.</a:t>
            </a:r>
          </a:p>
          <a:p>
            <a:pPr marL="177800"/>
            <a:endParaRPr lang="es-ES" sz="2800" dirty="0"/>
          </a:p>
          <a:p>
            <a:r>
              <a:rPr lang="es-ES" sz="2800" b="1" dirty="0"/>
              <a:t>Alternativas:</a:t>
            </a:r>
          </a:p>
          <a:p>
            <a:pPr marL="354013" indent="-176213">
              <a:buFont typeface="Arial" panose="020B0604020202020204" pitchFamily="34" charset="0"/>
              <a:buChar char="•"/>
            </a:pPr>
            <a:r>
              <a:rPr lang="es-ES" sz="2800" dirty="0"/>
              <a:t>Bonos soberanos y corporativos.</a:t>
            </a:r>
          </a:p>
          <a:p>
            <a:pPr marL="354013" indent="-176213">
              <a:buFont typeface="Arial" panose="020B0604020202020204" pitchFamily="34" charset="0"/>
              <a:buChar char="•"/>
            </a:pPr>
            <a:r>
              <a:rPr lang="es-ES" sz="2800" dirty="0" err="1"/>
              <a:t>ETFs</a:t>
            </a:r>
            <a:r>
              <a:rPr lang="es-ES" sz="2800" dirty="0"/>
              <a:t> en U$S y cobertura cambiaria.</a:t>
            </a:r>
          </a:p>
        </p:txBody>
      </p:sp>
    </p:spTree>
    <p:extLst>
      <p:ext uri="{BB962C8B-B14F-4D97-AF65-F5344CB8AC3E}">
        <p14:creationId xmlns:p14="http://schemas.microsoft.com/office/powerpoint/2010/main" val="858081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s-A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s-A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640752"/>
            <a:ext cx="11066090" cy="501412"/>
          </a:xfrm>
          <a:prstGeom prst="rect">
            <a:avLst/>
          </a:prstGeom>
          <a:noFill/>
          <a:ln>
            <a:noFill/>
          </a:ln>
        </p:spPr>
        <p:txBody>
          <a:bodyPr spcFirstLastPara="1" wrap="square" lIns="0" tIns="8883" rIns="0" bIns="0" anchor="ctr" anchorCtr="0">
            <a:spAutoFit/>
          </a:bodyPr>
          <a:lstStyle/>
          <a:p>
            <a:r>
              <a:rPr lang="es-ES" sz="3200" b="1" dirty="0">
                <a:solidFill>
                  <a:srgbClr val="0070C0"/>
                </a:solidFill>
                <a:latin typeface="Libre Baskerville"/>
                <a:ea typeface="Libre Baskerville"/>
                <a:cs typeface="Libre Baskerville"/>
              </a:rPr>
              <a:t>Conclusiones</a:t>
            </a:r>
          </a:p>
        </p:txBody>
      </p:sp>
      <p:sp>
        <p:nvSpPr>
          <p:cNvPr id="3" name="Rectángulo 2"/>
          <p:cNvSpPr/>
          <p:nvPr/>
        </p:nvSpPr>
        <p:spPr>
          <a:xfrm>
            <a:off x="512017" y="1682403"/>
            <a:ext cx="8184114" cy="2246769"/>
          </a:xfrm>
          <a:prstGeom prst="rect">
            <a:avLst/>
          </a:prstGeom>
        </p:spPr>
        <p:txBody>
          <a:bodyPr wrap="square">
            <a:spAutoFit/>
          </a:bodyPr>
          <a:lstStyle/>
          <a:p>
            <a:r>
              <a:rPr lang="es-ES" sz="2800" b="1" dirty="0"/>
              <a:t>Resumen</a:t>
            </a:r>
            <a:r>
              <a:rPr lang="es-ES" sz="2800" dirty="0"/>
              <a:t>:</a:t>
            </a:r>
          </a:p>
          <a:p>
            <a:pPr marL="457200" indent="-457200">
              <a:buFont typeface="Arial" panose="020B0604020202020204" pitchFamily="34" charset="0"/>
              <a:buChar char="•"/>
            </a:pPr>
            <a:r>
              <a:rPr lang="es-ES" sz="2800" dirty="0"/>
              <a:t>Reforzar planificación financiera.</a:t>
            </a:r>
          </a:p>
          <a:p>
            <a:pPr marL="457200" indent="-457200">
              <a:buFont typeface="Arial" panose="020B0604020202020204" pitchFamily="34" charset="0"/>
              <a:buChar char="•"/>
            </a:pPr>
            <a:r>
              <a:rPr lang="es-ES" sz="2800" dirty="0"/>
              <a:t>Aprovechar instrumentos de liquidez y financiamiento.</a:t>
            </a:r>
          </a:p>
          <a:p>
            <a:pPr marL="457200" indent="-457200">
              <a:buFont typeface="Arial" panose="020B0604020202020204" pitchFamily="34" charset="0"/>
              <a:buChar char="•"/>
            </a:pPr>
            <a:r>
              <a:rPr lang="es-ES" sz="2800" dirty="0"/>
              <a:t>Evaluar proyectos e inversiones estratégicas.</a:t>
            </a:r>
          </a:p>
        </p:txBody>
      </p:sp>
    </p:spTree>
    <p:extLst>
      <p:ext uri="{BB962C8B-B14F-4D97-AF65-F5344CB8AC3E}">
        <p14:creationId xmlns:p14="http://schemas.microsoft.com/office/powerpoint/2010/main" val="4023320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334A5EF2-95AD-BA2D-C792-98B3408A857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234C518-F3D6-806F-C04F-9FB40ED298AA}"/>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36</a:t>
            </a:fld>
            <a:endParaRPr lang="es-AR" dirty="0">
              <a:solidFill>
                <a:prstClr val="black">
                  <a:tint val="75000"/>
                </a:prstClr>
              </a:solidFill>
            </a:endParaRPr>
          </a:p>
        </p:txBody>
      </p:sp>
      <p:pic>
        <p:nvPicPr>
          <p:cNvPr id="8" name="Google Shape;93;p17">
            <a:extLst>
              <a:ext uri="{FF2B5EF4-FFF2-40B4-BE49-F238E27FC236}">
                <a16:creationId xmlns:a16="http://schemas.microsoft.com/office/drawing/2014/main" xmlns="" id="{67CF6EF6-40E9-AD92-5A14-447431D6B56E}"/>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2" name="Google Shape;145;p6">
            <a:extLst>
              <a:ext uri="{FF2B5EF4-FFF2-40B4-BE49-F238E27FC236}">
                <a16:creationId xmlns:a16="http://schemas.microsoft.com/office/drawing/2014/main" xmlns="" id="{9D2244E8-74AC-0BCC-CB86-CBD75673C219}"/>
              </a:ext>
            </a:extLst>
          </p:cNvPr>
          <p:cNvSpPr txBox="1"/>
          <p:nvPr/>
        </p:nvSpPr>
        <p:spPr>
          <a:xfrm>
            <a:off x="428484" y="562458"/>
            <a:ext cx="8390524" cy="285969"/>
          </a:xfrm>
          <a:prstGeom prst="rect">
            <a:avLst/>
          </a:prstGeom>
          <a:noFill/>
          <a:ln>
            <a:noFill/>
          </a:ln>
        </p:spPr>
        <p:txBody>
          <a:bodyPr spcFirstLastPara="1" wrap="square" lIns="0" tIns="8883" rIns="0" bIns="0" anchor="ctr" anchorCtr="0">
            <a:spAutoFit/>
          </a:bodyPr>
          <a:lstStyle/>
          <a:p>
            <a:pPr marL="8467">
              <a:buClr>
                <a:schemeClr val="lt1"/>
              </a:buClr>
              <a:buSzPts val="6600"/>
            </a:pPr>
            <a:r>
              <a:rPr lang="es-AR" b="1" dirty="0">
                <a:solidFill>
                  <a:srgbClr val="0070C0"/>
                </a:solidFill>
                <a:latin typeface="Libre Baskerville"/>
                <a:ea typeface="Tahoma" panose="020B0604030504040204" pitchFamily="34" charset="0"/>
                <a:cs typeface="Tahoma" panose="020B0604030504040204" pitchFamily="34" charset="0"/>
                <a:sym typeface="Libre Baskerville"/>
              </a:rPr>
              <a:t> Uruguay | </a:t>
            </a:r>
            <a:r>
              <a:rPr lang="en-US" b="1" dirty="0">
                <a:solidFill>
                  <a:srgbClr val="0070C0"/>
                </a:solidFill>
                <a:latin typeface="Libre Baskerville"/>
                <a:ea typeface="Tahoma" panose="020B0604030504040204" pitchFamily="34" charset="0"/>
                <a:cs typeface="Tahoma" panose="020B0604030504040204" pitchFamily="34" charset="0"/>
                <a:sym typeface="Libre Baskerville"/>
              </a:rPr>
              <a:t>Corporate Finance</a:t>
            </a:r>
          </a:p>
        </p:txBody>
      </p:sp>
      <p:sp>
        <p:nvSpPr>
          <p:cNvPr id="6" name="Google Shape;136;p5">
            <a:extLst>
              <a:ext uri="{FF2B5EF4-FFF2-40B4-BE49-F238E27FC236}">
                <a16:creationId xmlns:a16="http://schemas.microsoft.com/office/drawing/2014/main" xmlns="" id="{AD1461FD-1AC0-C04E-7143-AED950920E8E}"/>
              </a:ext>
            </a:extLst>
          </p:cNvPr>
          <p:cNvSpPr txBox="1"/>
          <p:nvPr/>
        </p:nvSpPr>
        <p:spPr>
          <a:xfrm>
            <a:off x="1" y="2928429"/>
            <a:ext cx="12192000" cy="1024632"/>
          </a:xfrm>
          <a:prstGeom prst="rect">
            <a:avLst/>
          </a:prstGeom>
          <a:noFill/>
          <a:ln>
            <a:noFill/>
          </a:ln>
        </p:spPr>
        <p:txBody>
          <a:bodyPr spcFirstLastPara="1" wrap="square" lIns="0" tIns="8883" rIns="0" bIns="0" anchor="ctr" anchorCtr="0">
            <a:spAutoFit/>
          </a:bodyPr>
          <a:lstStyle/>
          <a:p>
            <a:pPr marL="8467" algn="ctr">
              <a:buClr>
                <a:prstClr val="white"/>
              </a:buClr>
              <a:buSzPts val="6600"/>
              <a:defRPr/>
            </a:pPr>
            <a:r>
              <a:rPr lang="es-UY" sz="6600" b="1" noProof="0" dirty="0">
                <a:latin typeface="Libre Baskerville"/>
                <a:ea typeface="Libre Baskerville"/>
                <a:cs typeface="Libre Baskerville"/>
                <a:sym typeface="Libre Baskerville"/>
              </a:rPr>
              <a:t>¿Preguntas?</a:t>
            </a:r>
          </a:p>
        </p:txBody>
      </p:sp>
    </p:spTree>
    <p:extLst>
      <p:ext uri="{BB962C8B-B14F-4D97-AF65-F5344CB8AC3E}">
        <p14:creationId xmlns:p14="http://schemas.microsoft.com/office/powerpoint/2010/main" val="29424414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8">
          <a:extLst>
            <a:ext uri="{FF2B5EF4-FFF2-40B4-BE49-F238E27FC236}">
              <a16:creationId xmlns:a16="http://schemas.microsoft.com/office/drawing/2014/main" xmlns="" id="{04805E25-899D-EB93-FB22-6A5C1998FB4B}"/>
            </a:ext>
          </a:extLst>
        </p:cNvPr>
        <p:cNvGrpSpPr/>
        <p:nvPr/>
      </p:nvGrpSpPr>
      <p:grpSpPr>
        <a:xfrm>
          <a:off x="0" y="0"/>
          <a:ext cx="0" cy="0"/>
          <a:chOff x="0" y="0"/>
          <a:chExt cx="0" cy="0"/>
        </a:xfrm>
      </p:grpSpPr>
      <p:pic>
        <p:nvPicPr>
          <p:cNvPr id="8" name="Google Shape;93;p17">
            <a:extLst>
              <a:ext uri="{FF2B5EF4-FFF2-40B4-BE49-F238E27FC236}">
                <a16:creationId xmlns:a16="http://schemas.microsoft.com/office/drawing/2014/main" xmlns="" id="{60182D80-55D6-2E7D-FEB7-58F1B73855E2}"/>
              </a:ext>
            </a:extLst>
          </p:cNvPr>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6" name="Google Shape;136;p5">
            <a:extLst>
              <a:ext uri="{FF2B5EF4-FFF2-40B4-BE49-F238E27FC236}">
                <a16:creationId xmlns:a16="http://schemas.microsoft.com/office/drawing/2014/main" xmlns="" id="{BC573A8A-D400-DCA4-26DD-701985255C13}"/>
              </a:ext>
            </a:extLst>
          </p:cNvPr>
          <p:cNvSpPr txBox="1"/>
          <p:nvPr/>
        </p:nvSpPr>
        <p:spPr>
          <a:xfrm>
            <a:off x="98474" y="882872"/>
            <a:ext cx="12192000" cy="1024632"/>
          </a:xfrm>
          <a:prstGeom prst="rect">
            <a:avLst/>
          </a:prstGeom>
          <a:noFill/>
          <a:ln>
            <a:noFill/>
          </a:ln>
        </p:spPr>
        <p:txBody>
          <a:bodyPr spcFirstLastPara="1" wrap="square" lIns="0" tIns="8883" rIns="0" bIns="0" anchor="ctr" anchorCtr="0">
            <a:spAutoFit/>
          </a:bodyPr>
          <a:lstStyle/>
          <a:p>
            <a:pPr marL="8467" algn="ctr">
              <a:buClr>
                <a:prstClr val="white"/>
              </a:buClr>
              <a:buSzPts val="6600"/>
              <a:defRPr/>
            </a:pPr>
            <a:r>
              <a:rPr lang="es-UY" sz="6600" b="1" noProof="0" dirty="0">
                <a:latin typeface="Libre Baskerville"/>
                <a:ea typeface="Libre Baskerville"/>
                <a:cs typeface="Libre Baskerville"/>
                <a:sym typeface="Libre Baskerville"/>
              </a:rPr>
              <a:t>Muchas gracias</a:t>
            </a:r>
          </a:p>
        </p:txBody>
      </p:sp>
      <p:sp>
        <p:nvSpPr>
          <p:cNvPr id="7" name="Google Shape;145;p6"/>
          <p:cNvSpPr txBox="1"/>
          <p:nvPr/>
        </p:nvSpPr>
        <p:spPr>
          <a:xfrm>
            <a:off x="618983" y="2154069"/>
            <a:ext cx="10734817" cy="378302"/>
          </a:xfrm>
          <a:prstGeom prst="rect">
            <a:avLst/>
          </a:prstGeom>
          <a:solidFill>
            <a:schemeClr val="tx1">
              <a:lumMod val="85000"/>
              <a:lumOff val="15000"/>
            </a:schemeClr>
          </a:solidFill>
          <a:ln>
            <a:noFill/>
          </a:ln>
        </p:spPr>
        <p:txBody>
          <a:bodyPr spcFirstLastPara="1" wrap="square" lIns="0" tIns="8883" rIns="0" bIns="0" anchor="ctr" anchorCtr="0">
            <a:spAutoFit/>
          </a:bodyPr>
          <a:lstStyle/>
          <a:p>
            <a:pPr marL="8467" algn="ctr">
              <a:buClr>
                <a:schemeClr val="lt1"/>
              </a:buClr>
              <a:buSzPts val="6600"/>
            </a:pPr>
            <a:r>
              <a:rPr lang="es-AR" sz="2400" b="1" dirty="0">
                <a:solidFill>
                  <a:schemeClr val="bg1"/>
                </a:solidFill>
                <a:latin typeface="Libre Baskerville"/>
                <a:ea typeface="Tahoma" panose="020B0604030504040204" pitchFamily="34" charset="0"/>
                <a:cs typeface="Tahoma" panose="020B0604030504040204" pitchFamily="34" charset="0"/>
                <a:sym typeface="Libre Baskerville"/>
              </a:rPr>
              <a:t>Puente Uruguay | </a:t>
            </a:r>
            <a:r>
              <a:rPr lang="en-US" sz="2400" b="1" dirty="0">
                <a:solidFill>
                  <a:schemeClr val="bg1"/>
                </a:solidFill>
                <a:latin typeface="Libre Baskerville"/>
                <a:ea typeface="Tahoma" panose="020B0604030504040204" pitchFamily="34" charset="0"/>
                <a:cs typeface="Tahoma" panose="020B0604030504040204" pitchFamily="34" charset="0"/>
                <a:sym typeface="Libre Baskerville"/>
              </a:rPr>
              <a:t>Corporate Finance</a:t>
            </a:r>
          </a:p>
        </p:txBody>
      </p:sp>
      <p:pic>
        <p:nvPicPr>
          <p:cNvPr id="3" name="Imagen 2"/>
          <p:cNvPicPr>
            <a:picLocks noChangeAspect="1"/>
          </p:cNvPicPr>
          <p:nvPr/>
        </p:nvPicPr>
        <p:blipFill>
          <a:blip r:embed="rId4"/>
          <a:stretch>
            <a:fillRect/>
          </a:stretch>
        </p:blipFill>
        <p:spPr>
          <a:xfrm>
            <a:off x="1223293" y="2778936"/>
            <a:ext cx="9526195" cy="4052709"/>
          </a:xfrm>
          <a:prstGeom prst="rect">
            <a:avLst/>
          </a:prstGeom>
        </p:spPr>
      </p:pic>
    </p:spTree>
    <p:extLst>
      <p:ext uri="{BB962C8B-B14F-4D97-AF65-F5344CB8AC3E}">
        <p14:creationId xmlns:p14="http://schemas.microsoft.com/office/powerpoint/2010/main" val="833647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3" name="Google Shape;93;p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5098736" y="5809740"/>
            <a:ext cx="1995581" cy="529828"/>
          </a:xfrm>
          <a:prstGeom prst="rect">
            <a:avLst/>
          </a:prstGeom>
          <a:noFill/>
          <a:ln>
            <a:noFill/>
          </a:ln>
        </p:spPr>
      </p:pic>
      <p:sp>
        <p:nvSpPr>
          <p:cNvPr id="7" name="2 CuadroTexto">
            <a:extLst>
              <a:ext uri="{FF2B5EF4-FFF2-40B4-BE49-F238E27FC236}">
                <a16:creationId xmlns:a16="http://schemas.microsoft.com/office/drawing/2014/main" xmlns="" id="{07E8FA45-FB68-4EF0-AB24-2010158F1500}"/>
              </a:ext>
            </a:extLst>
          </p:cNvPr>
          <p:cNvSpPr txBox="1">
            <a:spLocks noChangeArrowheads="1"/>
          </p:cNvSpPr>
          <p:nvPr/>
        </p:nvSpPr>
        <p:spPr bwMode="auto">
          <a:xfrm>
            <a:off x="2199774" y="1114515"/>
            <a:ext cx="7792453" cy="460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eaLnBrk="1" hangingPunct="1"/>
            <a:r>
              <a:rPr lang="en-US" sz="1300" dirty="0">
                <a:solidFill>
                  <a:schemeClr val="tx2">
                    <a:lumMod val="50000"/>
                  </a:schemeClr>
                </a:solidFill>
                <a:latin typeface="Baskerville Old Face" pitchFamily="18" charset="0"/>
                <a:ea typeface="ＭＳ Ｐゴシック" charset="-128"/>
              </a:rPr>
              <a:t>This report and the information, estimates and alternatives expressed herein, contain general information corresponding to the date of issue and can be subject to change without prior notice.</a:t>
            </a:r>
          </a:p>
          <a:p>
            <a:pPr algn="just" eaLnBrk="1" hangingPunct="1"/>
            <a:endParaRPr lang="en-US" sz="1300" dirty="0">
              <a:solidFill>
                <a:schemeClr val="tx2">
                  <a:lumMod val="50000"/>
                </a:schemeClr>
              </a:solidFill>
              <a:latin typeface="Baskerville Old Face" pitchFamily="18" charset="0"/>
              <a:ea typeface="ＭＳ Ｐゴシック" charset="-128"/>
            </a:endParaRPr>
          </a:p>
          <a:p>
            <a:pPr algn="just" eaLnBrk="1" hangingPunct="1"/>
            <a:r>
              <a:rPr lang="en-US" sz="1300" dirty="0">
                <a:solidFill>
                  <a:schemeClr val="tx2">
                    <a:lumMod val="50000"/>
                  </a:schemeClr>
                </a:solidFill>
                <a:latin typeface="Baskerville Old Face" pitchFamily="18" charset="0"/>
                <a:ea typeface="ＭＳ Ｐゴシック" charset="-128"/>
              </a:rPr>
              <a:t>PUENTE is not responsible nor is it obliged to notify such changes or update the contents of this report. The report has not been issued to be delivered to specific clients. The information it contains is not guaranteed to be accurate or complete and should not be relied on as if it were.</a:t>
            </a:r>
          </a:p>
          <a:p>
            <a:pPr algn="just" eaLnBrk="1" hangingPunct="1"/>
            <a:endParaRPr lang="en-US" sz="1300" dirty="0">
              <a:solidFill>
                <a:schemeClr val="tx2">
                  <a:lumMod val="50000"/>
                </a:schemeClr>
              </a:solidFill>
              <a:latin typeface="Baskerville Old Face" pitchFamily="18" charset="0"/>
              <a:ea typeface="ＭＳ Ｐゴシック" charset="-128"/>
            </a:endParaRPr>
          </a:p>
          <a:p>
            <a:pPr algn="just" eaLnBrk="1" hangingPunct="1"/>
            <a:r>
              <a:rPr lang="en-US" sz="1300" dirty="0">
                <a:solidFill>
                  <a:schemeClr val="tx2">
                    <a:lumMod val="50000"/>
                  </a:schemeClr>
                </a:solidFill>
                <a:latin typeface="Baskerville Old Face" pitchFamily="18" charset="0"/>
                <a:ea typeface="ＭＳ Ｐゴシック" charset="-128"/>
              </a:rPr>
              <a:t>This report and its contents do not constitute an offer, invitation or request for the purchase or subscription of securities or other instruments, nor to decide or modify investments. In no way do this report or its content constitute the basis for a contract, commitment or decision of any kind.</a:t>
            </a:r>
          </a:p>
          <a:p>
            <a:pPr algn="just" eaLnBrk="1" hangingPunct="1"/>
            <a:endParaRPr lang="en-US" sz="1300" dirty="0">
              <a:solidFill>
                <a:schemeClr val="tx2">
                  <a:lumMod val="50000"/>
                </a:schemeClr>
              </a:solidFill>
              <a:latin typeface="Baskerville Old Face" pitchFamily="18" charset="0"/>
              <a:ea typeface="ＭＳ Ｐゴシック" charset="-128"/>
            </a:endParaRPr>
          </a:p>
          <a:p>
            <a:pPr algn="just" eaLnBrk="1" hangingPunct="1"/>
            <a:r>
              <a:rPr lang="en-US" sz="1300" dirty="0">
                <a:solidFill>
                  <a:schemeClr val="tx2">
                    <a:lumMod val="50000"/>
                  </a:schemeClr>
                </a:solidFill>
                <a:latin typeface="Baskerville Old Face" pitchFamily="18" charset="0"/>
                <a:ea typeface="ＭＳ Ｐゴシック" charset="-128"/>
              </a:rPr>
              <a:t>The contents of this report are based on information that is publicly available and that has been obtained from sources considered reliable. However, such information has not been independently verified by PUENTE and, therefore, no guarantee, either expressed or implied, regarding its accuracy or integrity can be provided.</a:t>
            </a:r>
          </a:p>
          <a:p>
            <a:pPr algn="just" eaLnBrk="1" hangingPunct="1"/>
            <a:endParaRPr lang="en-US" sz="1300" dirty="0">
              <a:solidFill>
                <a:schemeClr val="tx2">
                  <a:lumMod val="50000"/>
                </a:schemeClr>
              </a:solidFill>
              <a:latin typeface="Baskerville Old Face" pitchFamily="18" charset="0"/>
              <a:ea typeface="ＭＳ Ｐゴシック" charset="-128"/>
            </a:endParaRPr>
          </a:p>
          <a:p>
            <a:pPr algn="just" eaLnBrk="1" hangingPunct="1"/>
            <a:r>
              <a:rPr lang="en-US" sz="1300" dirty="0">
                <a:solidFill>
                  <a:schemeClr val="tx2">
                    <a:lumMod val="50000"/>
                  </a:schemeClr>
                </a:solidFill>
                <a:latin typeface="Baskerville Old Face" pitchFamily="18" charset="0"/>
                <a:ea typeface="ＭＳ Ｐゴシック" charset="-128"/>
              </a:rPr>
              <a:t>PUENTE assumes no responsibility of any kind for any negative result resulting from the use of this report or its content. Under no circumstances may PUENTE be held responsible for the results of the investments that an investor makes based on the information or estimates included herein.</a:t>
            </a:r>
          </a:p>
          <a:p>
            <a:pPr algn="just" eaLnBrk="1" hangingPunct="1"/>
            <a:endParaRPr lang="en-US" sz="1300" dirty="0">
              <a:solidFill>
                <a:schemeClr val="tx2">
                  <a:lumMod val="50000"/>
                </a:schemeClr>
              </a:solidFill>
              <a:latin typeface="Baskerville Old Face" pitchFamily="18" charset="0"/>
              <a:ea typeface="ＭＳ Ｐゴシック" charset="-128"/>
            </a:endParaRPr>
          </a:p>
          <a:p>
            <a:pPr algn="just" eaLnBrk="1" hangingPunct="1"/>
            <a:r>
              <a:rPr lang="en-US" sz="1300" dirty="0">
                <a:solidFill>
                  <a:schemeClr val="tx2">
                    <a:lumMod val="50000"/>
                  </a:schemeClr>
                </a:solidFill>
                <a:latin typeface="Baskerville Old Face" pitchFamily="18" charset="0"/>
                <a:ea typeface="ＭＳ Ｐゴシック" charset="-128"/>
              </a:rPr>
              <a:t>No recipient of this report may distribute or reproduce this or any of its parts without the prior written consent of PUENTE. Failure to comply with these restrictions may violate the laws of the jurisdiction in which such distribution or reproduction occur.</a:t>
            </a:r>
          </a:p>
          <a:p>
            <a:pPr algn="just" eaLnBrk="1" hangingPunct="1"/>
            <a:endParaRPr lang="en-US" sz="1300" dirty="0">
              <a:solidFill>
                <a:schemeClr val="tx2">
                  <a:lumMod val="50000"/>
                </a:schemeClr>
              </a:solidFill>
              <a:latin typeface="Baskerville Old Face" pitchFamily="18" charset="0"/>
              <a:ea typeface="ＭＳ Ｐゴシック" charset="-128"/>
            </a:endParaRPr>
          </a:p>
        </p:txBody>
      </p:sp>
      <p:sp>
        <p:nvSpPr>
          <p:cNvPr id="8" name="5 CuadroTexto">
            <a:extLst>
              <a:ext uri="{FF2B5EF4-FFF2-40B4-BE49-F238E27FC236}">
                <a16:creationId xmlns:a16="http://schemas.microsoft.com/office/drawing/2014/main" xmlns="" id="{A1623A59-16E3-4300-8171-C1F04C7CE9B9}"/>
              </a:ext>
            </a:extLst>
          </p:cNvPr>
          <p:cNvSpPr txBox="1">
            <a:spLocks noChangeArrowheads="1"/>
          </p:cNvSpPr>
          <p:nvPr/>
        </p:nvSpPr>
        <p:spPr bwMode="auto">
          <a:xfrm>
            <a:off x="526" y="198371"/>
            <a:ext cx="12191999" cy="6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s-AR" altLang="es-ES" sz="3200" dirty="0">
                <a:solidFill>
                  <a:schemeClr val="tx2">
                    <a:lumMod val="50000"/>
                  </a:schemeClr>
                </a:solidFill>
                <a:latin typeface="Baskerville Old Face" pitchFamily="18" charset="0"/>
                <a:ea typeface="ＭＳ Ｐゴシック" charset="-128"/>
              </a:rPr>
              <a:t>DISCLAIMER</a:t>
            </a:r>
          </a:p>
        </p:txBody>
      </p:sp>
    </p:spTree>
    <p:extLst>
      <p:ext uri="{BB962C8B-B14F-4D97-AF65-F5344CB8AC3E}">
        <p14:creationId xmlns:p14="http://schemas.microsoft.com/office/powerpoint/2010/main" val="241380633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4</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EE.UU: </a:t>
            </a:r>
            <a:r>
              <a:rPr lang="en-US" sz="3200" b="1" dirty="0" err="1" smtClean="0">
                <a:solidFill>
                  <a:srgbClr val="0070C0"/>
                </a:solidFill>
                <a:latin typeface="Libre Baskerville"/>
                <a:ea typeface="Libre Baskerville"/>
                <a:cs typeface="Libre Baskerville"/>
                <a:sym typeface="Libre Baskerville"/>
              </a:rPr>
              <a:t>mercado</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laboral</a:t>
            </a:r>
            <a:endParaRPr lang="en-US" sz="3200" b="1" dirty="0">
              <a:solidFill>
                <a:srgbClr val="0070C0"/>
              </a:solidFill>
              <a:latin typeface="Libre Baskerville"/>
              <a:ea typeface="Libre Baskerville"/>
              <a:cs typeface="Libre Baskerville"/>
              <a:sym typeface="Libre Baskerville"/>
            </a:endParaRPr>
          </a:p>
        </p:txBody>
      </p:sp>
      <p:sp>
        <p:nvSpPr>
          <p:cNvPr id="13" name="Google Shape;136;p5">
            <a:extLst>
              <a:ext uri="{FF2B5EF4-FFF2-40B4-BE49-F238E27FC236}">
                <a16:creationId xmlns:a16="http://schemas.microsoft.com/office/drawing/2014/main" xmlns="" id="{42990325-F254-4021-AAD5-E0E80AA77080}"/>
              </a:ext>
            </a:extLst>
          </p:cNvPr>
          <p:cNvSpPr txBox="1"/>
          <p:nvPr/>
        </p:nvSpPr>
        <p:spPr>
          <a:xfrm>
            <a:off x="512017" y="916297"/>
            <a:ext cx="11290696" cy="1947962"/>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La tasa de desempleo se ubicó en 4,2% en </a:t>
            </a:r>
            <a:r>
              <a:rPr lang="es-UY" sz="1400" dirty="0" smtClean="0">
                <a:solidFill>
                  <a:srgbClr val="E7E6E6">
                    <a:lumMod val="25000"/>
                  </a:srgbClr>
                </a:solidFill>
                <a:latin typeface="Libre Baskerville"/>
                <a:ea typeface="Libre Baskerville"/>
                <a:cs typeface="Libre Baskerville"/>
                <a:sym typeface="Libre Baskerville"/>
              </a:rPr>
              <a:t>mayo, </a:t>
            </a:r>
            <a:r>
              <a:rPr lang="es-UY" sz="1400" dirty="0">
                <a:solidFill>
                  <a:srgbClr val="E7E6E6">
                    <a:lumMod val="25000"/>
                  </a:srgbClr>
                </a:solidFill>
                <a:latin typeface="Libre Baskerville"/>
                <a:ea typeface="Libre Baskerville"/>
                <a:cs typeface="Libre Baskerville"/>
                <a:sym typeface="Libre Baskerville"/>
              </a:rPr>
              <a:t>cercano a los mínimos históricos y por debajo del nivel promedio de los últimos 35 </a:t>
            </a:r>
            <a:r>
              <a:rPr lang="es-UY" sz="1400" dirty="0" smtClean="0">
                <a:solidFill>
                  <a:srgbClr val="E7E6E6">
                    <a:lumMod val="25000"/>
                  </a:srgbClr>
                </a:solidFill>
                <a:latin typeface="Libre Baskerville"/>
                <a:ea typeface="Libre Baskerville"/>
                <a:cs typeface="Libre Baskerville"/>
                <a:sym typeface="Libre Baskerville"/>
              </a:rPr>
              <a:t>años (estable en los últimos tres meses). De </a:t>
            </a:r>
            <a:r>
              <a:rPr lang="es-UY" sz="1400" dirty="0">
                <a:solidFill>
                  <a:srgbClr val="E7E6E6">
                    <a:lumMod val="25000"/>
                  </a:srgbClr>
                </a:solidFill>
                <a:latin typeface="Libre Baskerville"/>
                <a:ea typeface="Libre Baskerville"/>
                <a:cs typeface="Libre Baskerville"/>
                <a:sym typeface="Libre Baskerville"/>
              </a:rPr>
              <a:t>acuerdo a la mediana de expectativas recogida en las proyecciones del último FOMC </a:t>
            </a:r>
            <a:r>
              <a:rPr lang="es-UY" sz="1400" dirty="0" smtClean="0">
                <a:solidFill>
                  <a:srgbClr val="E7E6E6">
                    <a:lumMod val="25000"/>
                  </a:srgbClr>
                </a:solidFill>
                <a:latin typeface="Libre Baskerville"/>
                <a:ea typeface="Libre Baskerville"/>
                <a:cs typeface="Libre Baskerville"/>
                <a:sym typeface="Libre Baskerville"/>
              </a:rPr>
              <a:t>, el desempleo se deteriora a 4,5% a fin del 2025.</a:t>
            </a: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FF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El bajo nivel de desempleados por vacante laboral implica un mercado de trabajo ajustado que podría dificultar la desinflación dada la mejor posición para negociar salarios.</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El mercado de trabajo se ha mostrado estable y firme, pero hay incertidumbre sobre como las tarifas implementadas por EE.UU podrían impactar al comercio.</a:t>
            </a:r>
          </a:p>
        </p:txBody>
      </p:sp>
      <p:pic>
        <p:nvPicPr>
          <p:cNvPr id="6" name="Imagen 5"/>
          <p:cNvPicPr>
            <a:picLocks noChangeAspect="1"/>
          </p:cNvPicPr>
          <p:nvPr/>
        </p:nvPicPr>
        <p:blipFill>
          <a:blip r:embed="rId5"/>
          <a:stretch>
            <a:fillRect/>
          </a:stretch>
        </p:blipFill>
        <p:spPr>
          <a:xfrm>
            <a:off x="646735" y="2883678"/>
            <a:ext cx="4528769" cy="3398072"/>
          </a:xfrm>
          <a:prstGeom prst="rect">
            <a:avLst/>
          </a:prstGeom>
        </p:spPr>
      </p:pic>
      <p:pic>
        <p:nvPicPr>
          <p:cNvPr id="9" name="Imagen 8"/>
          <p:cNvPicPr>
            <a:picLocks noChangeAspect="1"/>
          </p:cNvPicPr>
          <p:nvPr/>
        </p:nvPicPr>
        <p:blipFill>
          <a:blip r:embed="rId6"/>
          <a:stretch>
            <a:fillRect/>
          </a:stretch>
        </p:blipFill>
        <p:spPr>
          <a:xfrm>
            <a:off x="6373542" y="2917226"/>
            <a:ext cx="4544394" cy="3409796"/>
          </a:xfrm>
          <a:prstGeom prst="rect">
            <a:avLst/>
          </a:prstGeom>
        </p:spPr>
      </p:pic>
    </p:spTree>
    <p:extLst>
      <p:ext uri="{BB962C8B-B14F-4D97-AF65-F5344CB8AC3E}">
        <p14:creationId xmlns:p14="http://schemas.microsoft.com/office/powerpoint/2010/main" val="380964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5</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EE.UU: </a:t>
            </a:r>
            <a:r>
              <a:rPr lang="en-US" sz="3200" b="1" dirty="0" err="1" smtClean="0">
                <a:solidFill>
                  <a:srgbClr val="0070C0"/>
                </a:solidFill>
                <a:latin typeface="Libre Baskerville"/>
                <a:ea typeface="Libre Baskerville"/>
                <a:cs typeface="Libre Baskerville"/>
                <a:sym typeface="Libre Baskerville"/>
              </a:rPr>
              <a:t>inflación</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931577"/>
            <a:ext cx="11290696" cy="2378849"/>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La inflación </a:t>
            </a:r>
            <a:r>
              <a:rPr lang="es-UY" sz="1400" dirty="0" smtClean="0">
                <a:solidFill>
                  <a:srgbClr val="E7E6E6">
                    <a:lumMod val="25000"/>
                  </a:srgbClr>
                </a:solidFill>
                <a:latin typeface="Libre Baskerville"/>
                <a:ea typeface="Libre Baskerville"/>
                <a:cs typeface="Libre Baskerville"/>
                <a:sym typeface="Libre Baskerville"/>
              </a:rPr>
              <a:t>núcleo, </a:t>
            </a:r>
            <a:r>
              <a:rPr lang="es-UY" sz="1400" dirty="0">
                <a:solidFill>
                  <a:srgbClr val="E7E6E6">
                    <a:lumMod val="25000"/>
                  </a:srgbClr>
                </a:solidFill>
                <a:latin typeface="Libre Baskerville"/>
                <a:ea typeface="Libre Baskerville"/>
                <a:cs typeface="Libre Baskerville"/>
                <a:sym typeface="Libre Baskerville"/>
              </a:rPr>
              <a:t>que excluye energía y alimentos, se ubicó en 2,8% interanual en </a:t>
            </a:r>
            <a:r>
              <a:rPr lang="es-UY" sz="1400" dirty="0" smtClean="0">
                <a:solidFill>
                  <a:srgbClr val="E7E6E6">
                    <a:lumMod val="25000"/>
                  </a:srgbClr>
                </a:solidFill>
                <a:latin typeface="Libre Baskerville"/>
                <a:ea typeface="Libre Baskerville"/>
                <a:cs typeface="Libre Baskerville"/>
                <a:sym typeface="Libre Baskerville"/>
              </a:rPr>
              <a:t>mayo, </a:t>
            </a:r>
            <a:r>
              <a:rPr lang="es-UY" sz="1400" dirty="0">
                <a:solidFill>
                  <a:srgbClr val="E7E6E6">
                    <a:lumMod val="25000"/>
                  </a:srgbClr>
                </a:solidFill>
                <a:latin typeface="Libre Baskerville"/>
                <a:ea typeface="Libre Baskerville"/>
                <a:cs typeface="Libre Baskerville"/>
                <a:sym typeface="Libre Baskerville"/>
              </a:rPr>
              <a:t>por debajo del pico de 6,6% en </a:t>
            </a:r>
            <a:r>
              <a:rPr lang="es-UY" sz="1400" dirty="0" smtClean="0">
                <a:solidFill>
                  <a:srgbClr val="E7E6E6">
                    <a:lumMod val="25000"/>
                  </a:srgbClr>
                </a:solidFill>
                <a:latin typeface="Libre Baskerville"/>
                <a:ea typeface="Libre Baskerville"/>
                <a:cs typeface="Libre Baskerville"/>
                <a:sym typeface="Libre Baskerville"/>
              </a:rPr>
              <a:t>noviembre </a:t>
            </a:r>
            <a:r>
              <a:rPr lang="es-UY" sz="1400" dirty="0">
                <a:solidFill>
                  <a:srgbClr val="E7E6E6">
                    <a:lumMod val="25000"/>
                  </a:srgbClr>
                </a:solidFill>
                <a:latin typeface="Libre Baskerville"/>
                <a:ea typeface="Libre Baskerville"/>
                <a:cs typeface="Libre Baskerville"/>
                <a:sym typeface="Libre Baskerville"/>
              </a:rPr>
              <a:t>del 2022.</a:t>
            </a: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C0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El índice de precios al gasto de consumo personal (PCE) se situó por encima de la inflación objetivo de la Reserva Federal, si bien viene desacelerándose</a:t>
            </a:r>
            <a:r>
              <a:rPr lang="es-UY" sz="1400" dirty="0" smtClean="0">
                <a:solidFill>
                  <a:srgbClr val="E7E6E6">
                    <a:lumMod val="25000"/>
                  </a:srgbClr>
                </a:solidFill>
                <a:latin typeface="Libre Baskerville"/>
                <a:ea typeface="Libre Baskerville"/>
                <a:cs typeface="Libre Baskerville"/>
                <a:sym typeface="Libre Baskerville"/>
              </a:rPr>
              <a:t>. La mediana de las expectativas recogida en el último FOMC muestra una re aceleración en la inflación para fines de 2025 (3,0%) y es mayor a la recogida en las expectativas de marzo.</a:t>
            </a: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C0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El mercado especula con uno o dos recortes de tasa este año, posiblemente comenzando en la reunión de </a:t>
            </a:r>
            <a:r>
              <a:rPr lang="es-UY" sz="1400" dirty="0" smtClean="0">
                <a:solidFill>
                  <a:srgbClr val="E7E6E6">
                    <a:lumMod val="25000"/>
                  </a:srgbClr>
                </a:solidFill>
                <a:latin typeface="Libre Baskerville"/>
                <a:ea typeface="Libre Baskerville"/>
                <a:cs typeface="Libre Baskerville"/>
                <a:sym typeface="Libre Baskerville"/>
              </a:rPr>
              <a:t>septiembre.</a:t>
            </a: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C0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Dejando de lado el “</a:t>
            </a:r>
            <a:r>
              <a:rPr lang="es-UY" sz="1400" dirty="0" err="1">
                <a:solidFill>
                  <a:srgbClr val="E7E6E6">
                    <a:lumMod val="25000"/>
                  </a:srgbClr>
                </a:solidFill>
                <a:latin typeface="Libre Baskerville"/>
                <a:ea typeface="Libre Baskerville"/>
                <a:cs typeface="Libre Baskerville"/>
                <a:sym typeface="Libre Baskerville"/>
              </a:rPr>
              <a:t>timing</a:t>
            </a:r>
            <a:r>
              <a:rPr lang="es-UY" sz="1400" dirty="0">
                <a:solidFill>
                  <a:srgbClr val="E7E6E6">
                    <a:lumMod val="25000"/>
                  </a:srgbClr>
                </a:solidFill>
                <a:latin typeface="Libre Baskerville"/>
                <a:ea typeface="Libre Baskerville"/>
                <a:cs typeface="Libre Baskerville"/>
                <a:sym typeface="Libre Baskerville"/>
              </a:rPr>
              <a:t>” del primer recorte de tasa, se espera que las tasas se mantengan en niveles relativamente altos hasta tanto la incertidumbre alrededor del efecto de las tarifas no se disipe.</a:t>
            </a:r>
          </a:p>
        </p:txBody>
      </p:sp>
      <p:pic>
        <p:nvPicPr>
          <p:cNvPr id="5" name="Imagen 4"/>
          <p:cNvPicPr>
            <a:picLocks noChangeAspect="1"/>
          </p:cNvPicPr>
          <p:nvPr/>
        </p:nvPicPr>
        <p:blipFill>
          <a:blip r:embed="rId5"/>
          <a:stretch>
            <a:fillRect/>
          </a:stretch>
        </p:blipFill>
        <p:spPr>
          <a:xfrm>
            <a:off x="6322887" y="3312395"/>
            <a:ext cx="4575426" cy="3433081"/>
          </a:xfrm>
          <a:prstGeom prst="rect">
            <a:avLst/>
          </a:prstGeom>
        </p:spPr>
      </p:pic>
      <p:pic>
        <p:nvPicPr>
          <p:cNvPr id="3" name="Imagen 2"/>
          <p:cNvPicPr>
            <a:picLocks noChangeAspect="1"/>
          </p:cNvPicPr>
          <p:nvPr/>
        </p:nvPicPr>
        <p:blipFill>
          <a:blip r:embed="rId6"/>
          <a:stretch>
            <a:fillRect/>
          </a:stretch>
        </p:blipFill>
        <p:spPr>
          <a:xfrm>
            <a:off x="854011" y="3310426"/>
            <a:ext cx="4653951" cy="3492000"/>
          </a:xfrm>
          <a:prstGeom prst="rect">
            <a:avLst/>
          </a:prstGeom>
        </p:spPr>
      </p:pic>
    </p:spTree>
    <p:extLst>
      <p:ext uri="{BB962C8B-B14F-4D97-AF65-F5344CB8AC3E}">
        <p14:creationId xmlns:p14="http://schemas.microsoft.com/office/powerpoint/2010/main" val="267691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7" name="Google Shape;136;p5">
            <a:extLst>
              <a:ext uri="{FF2B5EF4-FFF2-40B4-BE49-F238E27FC236}">
                <a16:creationId xmlns:a16="http://schemas.microsoft.com/office/drawing/2014/main" xmlns="" id="{231D46D7-1D55-41B0-9B0C-29452310EC61}"/>
              </a:ext>
            </a:extLst>
          </p:cNvPr>
          <p:cNvSpPr txBox="1"/>
          <p:nvPr/>
        </p:nvSpPr>
        <p:spPr>
          <a:xfrm>
            <a:off x="512018" y="491456"/>
            <a:ext cx="8105138"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err="1" smtClean="0">
                <a:solidFill>
                  <a:srgbClr val="0070C0"/>
                </a:solidFill>
                <a:latin typeface="Libre Baskerville"/>
                <a:ea typeface="Libre Baskerville"/>
                <a:cs typeface="Libre Baskerville"/>
                <a:sym typeface="Libre Baskerville"/>
              </a:rPr>
              <a:t>Contenido</a:t>
            </a:r>
            <a:endParaRPr lang="en-US" sz="3200" b="1" dirty="0">
              <a:solidFill>
                <a:srgbClr val="0070C0"/>
              </a:solidFill>
              <a:latin typeface="Libre Baskerville"/>
              <a:ea typeface="Libre Baskerville"/>
              <a:cs typeface="Libre Baskerville"/>
              <a:sym typeface="Libre Baskerville"/>
            </a:endParaRPr>
          </a:p>
        </p:txBody>
      </p: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6</a:t>
            </a:fld>
            <a:endParaRPr lang="es-AR" dirty="0">
              <a:solidFill>
                <a:prstClr val="black">
                  <a:tint val="75000"/>
                </a:prstClr>
              </a:solidFill>
            </a:endParaRPr>
          </a:p>
        </p:txBody>
      </p:sp>
      <p:pic>
        <p:nvPicPr>
          <p:cNvPr id="8" name="Google Shape;93;p17"/>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0" name="TextBox 8">
            <a:extLst>
              <a:ext uri="{FF2B5EF4-FFF2-40B4-BE49-F238E27FC236}">
                <a16:creationId xmlns:a16="http://schemas.microsoft.com/office/drawing/2014/main" xmlns="" id="{352D7758-525E-0073-15DB-2372210FC0E0}"/>
              </a:ext>
            </a:extLst>
          </p:cNvPr>
          <p:cNvSpPr txBox="1"/>
          <p:nvPr/>
        </p:nvSpPr>
        <p:spPr>
          <a:xfrm>
            <a:off x="512018" y="1429509"/>
            <a:ext cx="11234704" cy="3785652"/>
          </a:xfrm>
          <a:prstGeom prst="rect">
            <a:avLst/>
          </a:prstGeom>
          <a:noFill/>
          <a:ln w="15875">
            <a:noFill/>
          </a:ln>
        </p:spPr>
        <p:txBody>
          <a:bodyPr wrap="square" rtlCol="0">
            <a:spAutoFit/>
          </a:bodyPr>
          <a:lstStyle/>
          <a:p>
            <a:pPr marL="342900" indent="-342900" algn="just" fontAlgn="base">
              <a:buClr>
                <a:prstClr val="black">
                  <a:lumMod val="75000"/>
                  <a:lumOff val="25000"/>
                </a:prstClr>
              </a:buClr>
              <a:buSzPct val="90000"/>
              <a:buFont typeface="Wingdings" panose="05000000000000000000" pitchFamily="2" charset="2"/>
              <a:buChar char="§"/>
              <a:defRPr/>
            </a:pPr>
            <a:r>
              <a:rPr lang="en-US" sz="2400" b="1" dirty="0" err="1" smtClean="0">
                <a:solidFill>
                  <a:srgbClr val="0070C0"/>
                </a:solidFill>
              </a:rPr>
              <a:t>Coyuntura</a:t>
            </a:r>
            <a:r>
              <a:rPr lang="en-US" sz="2400" b="1" dirty="0" smtClean="0">
                <a:solidFill>
                  <a:srgbClr val="0070C0"/>
                </a:solidFill>
              </a:rPr>
              <a:t> global: </a:t>
            </a:r>
          </a:p>
          <a:p>
            <a:pPr marL="800100" lvl="1" indent="-342900" algn="just" fontAlgn="base">
              <a:buClr>
                <a:prstClr val="black">
                  <a:lumMod val="75000"/>
                  <a:lumOff val="25000"/>
                </a:prstClr>
              </a:buClr>
              <a:buSzPct val="90000"/>
              <a:buFont typeface="Wingdings" panose="05000000000000000000" pitchFamily="2" charset="2"/>
              <a:buChar char="Ø"/>
              <a:defRPr/>
            </a:pPr>
            <a:r>
              <a:rPr lang="en-US" sz="2400" b="1" dirty="0">
                <a:solidFill>
                  <a:srgbClr val="44546A">
                    <a:lumMod val="75000"/>
                  </a:srgbClr>
                </a:solidFill>
              </a:rPr>
              <a:t>la </a:t>
            </a:r>
            <a:r>
              <a:rPr lang="en-US" sz="2400" b="1" dirty="0" err="1">
                <a:solidFill>
                  <a:srgbClr val="44546A">
                    <a:lumMod val="75000"/>
                  </a:srgbClr>
                </a:solidFill>
              </a:rPr>
              <a:t>Reserva</a:t>
            </a:r>
            <a:r>
              <a:rPr lang="en-US" sz="2400" b="1" dirty="0">
                <a:solidFill>
                  <a:srgbClr val="44546A">
                    <a:lumMod val="75000"/>
                  </a:srgbClr>
                </a:solidFill>
              </a:rPr>
              <a:t> Federal ante un </a:t>
            </a:r>
            <a:r>
              <a:rPr lang="en-US" sz="2400" b="1" dirty="0" err="1">
                <a:solidFill>
                  <a:srgbClr val="44546A">
                    <a:lumMod val="75000"/>
                  </a:srgbClr>
                </a:solidFill>
              </a:rPr>
              <a:t>escenario</a:t>
            </a:r>
            <a:r>
              <a:rPr lang="en-US" sz="2400" b="1" dirty="0">
                <a:solidFill>
                  <a:srgbClr val="44546A">
                    <a:lumMod val="75000"/>
                  </a:srgbClr>
                </a:solidFill>
              </a:rPr>
              <a:t> de </a:t>
            </a:r>
            <a:r>
              <a:rPr lang="en-US" sz="2400" b="1" dirty="0" err="1">
                <a:solidFill>
                  <a:srgbClr val="44546A">
                    <a:lumMod val="75000"/>
                  </a:srgbClr>
                </a:solidFill>
              </a:rPr>
              <a:t>persistente</a:t>
            </a:r>
            <a:r>
              <a:rPr lang="en-US" sz="2400" b="1" dirty="0">
                <a:solidFill>
                  <a:srgbClr val="44546A">
                    <a:lumMod val="75000"/>
                  </a:srgbClr>
                </a:solidFill>
              </a:rPr>
              <a:t> </a:t>
            </a:r>
            <a:r>
              <a:rPr lang="en-US" sz="2400" b="1" dirty="0" err="1">
                <a:solidFill>
                  <a:srgbClr val="44546A">
                    <a:lumMod val="75000"/>
                  </a:srgbClr>
                </a:solidFill>
              </a:rPr>
              <a:t>inflación</a:t>
            </a:r>
            <a:r>
              <a:rPr lang="en-US" sz="2400" b="1" dirty="0">
                <a:solidFill>
                  <a:srgbClr val="44546A">
                    <a:lumMod val="75000"/>
                  </a:srgbClr>
                </a:solidFill>
              </a:rPr>
              <a:t> y </a:t>
            </a:r>
            <a:r>
              <a:rPr lang="en-US" sz="2400" b="1" dirty="0" err="1">
                <a:solidFill>
                  <a:srgbClr val="44546A">
                    <a:lumMod val="75000"/>
                  </a:srgbClr>
                </a:solidFill>
              </a:rPr>
              <a:t>potencial</a:t>
            </a:r>
            <a:r>
              <a:rPr lang="en-US" sz="2400" b="1" dirty="0">
                <a:solidFill>
                  <a:srgbClr val="44546A">
                    <a:lumMod val="75000"/>
                  </a:srgbClr>
                </a:solidFill>
              </a:rPr>
              <a:t> </a:t>
            </a:r>
            <a:r>
              <a:rPr lang="en-US" sz="2400" b="1" dirty="0" err="1">
                <a:solidFill>
                  <a:srgbClr val="44546A">
                    <a:lumMod val="75000"/>
                  </a:srgbClr>
                </a:solidFill>
              </a:rPr>
              <a:t>estancamiento</a:t>
            </a:r>
            <a:endParaRPr lang="en-US" sz="2400" b="1" dirty="0">
              <a:solidFill>
                <a:srgbClr val="44546A">
                  <a:lumMod val="75000"/>
                </a:srgbClr>
              </a:solidFill>
            </a:endParaRPr>
          </a:p>
          <a:p>
            <a:pPr marL="800100" lvl="1" indent="-342900" algn="just" fontAlgn="base">
              <a:buClr>
                <a:prstClr val="black">
                  <a:lumMod val="75000"/>
                  <a:lumOff val="25000"/>
                </a:prstClr>
              </a:buClr>
              <a:buSzPct val="90000"/>
              <a:buFont typeface="Wingdings" panose="05000000000000000000" pitchFamily="2" charset="2"/>
              <a:buChar char="Ø"/>
              <a:defRPr/>
            </a:pPr>
            <a:r>
              <a:rPr lang="en-US" sz="2400" b="1" dirty="0">
                <a:solidFill>
                  <a:srgbClr val="0070C0"/>
                </a:solidFill>
              </a:rPr>
              <a:t>la Unión </a:t>
            </a:r>
            <a:r>
              <a:rPr lang="en-US" sz="2400" b="1" dirty="0" err="1">
                <a:solidFill>
                  <a:srgbClr val="0070C0"/>
                </a:solidFill>
              </a:rPr>
              <a:t>Europea</a:t>
            </a:r>
            <a:r>
              <a:rPr lang="en-US" sz="2400" b="1" dirty="0">
                <a:solidFill>
                  <a:srgbClr val="0070C0"/>
                </a:solidFill>
              </a:rPr>
              <a:t> ante un </a:t>
            </a:r>
            <a:r>
              <a:rPr lang="en-US" sz="2400" b="1" dirty="0" err="1" smtClean="0">
                <a:solidFill>
                  <a:srgbClr val="0070C0"/>
                </a:solidFill>
              </a:rPr>
              <a:t>escenario</a:t>
            </a:r>
            <a:r>
              <a:rPr lang="en-US" sz="2400" b="1" dirty="0" smtClean="0">
                <a:solidFill>
                  <a:srgbClr val="0070C0"/>
                </a:solidFill>
              </a:rPr>
              <a:t> </a:t>
            </a:r>
            <a:r>
              <a:rPr lang="en-US" sz="2400" b="1" dirty="0">
                <a:solidFill>
                  <a:srgbClr val="0070C0"/>
                </a:solidFill>
              </a:rPr>
              <a:t>de </a:t>
            </a:r>
            <a:r>
              <a:rPr lang="en-US" sz="2400" b="1" dirty="0" err="1">
                <a:solidFill>
                  <a:srgbClr val="0070C0"/>
                </a:solidFill>
              </a:rPr>
              <a:t>inflación</a:t>
            </a:r>
            <a:r>
              <a:rPr lang="en-US" sz="2400" b="1" dirty="0">
                <a:solidFill>
                  <a:srgbClr val="0070C0"/>
                </a:solidFill>
              </a:rPr>
              <a:t> a la </a:t>
            </a:r>
            <a:r>
              <a:rPr lang="en-US" sz="2400" b="1" dirty="0" err="1">
                <a:solidFill>
                  <a:srgbClr val="0070C0"/>
                </a:solidFill>
              </a:rPr>
              <a:t>baja</a:t>
            </a:r>
            <a:r>
              <a:rPr lang="en-US" sz="2400" b="1" dirty="0">
                <a:solidFill>
                  <a:srgbClr val="0070C0"/>
                </a:solidFill>
              </a:rPr>
              <a:t> y </a:t>
            </a:r>
            <a:r>
              <a:rPr lang="en-US" sz="2400" b="1" dirty="0" err="1">
                <a:solidFill>
                  <a:srgbClr val="0070C0"/>
                </a:solidFill>
              </a:rPr>
              <a:t>crecimiento</a:t>
            </a:r>
            <a:r>
              <a:rPr lang="en-US" sz="2400" b="1" dirty="0">
                <a:solidFill>
                  <a:srgbClr val="0070C0"/>
                </a:solidFill>
              </a:rPr>
              <a:t> </a:t>
            </a:r>
            <a:r>
              <a:rPr lang="en-US" sz="2400" b="1" dirty="0" err="1">
                <a:solidFill>
                  <a:srgbClr val="0070C0"/>
                </a:solidFill>
              </a:rPr>
              <a:t>moderado</a:t>
            </a:r>
            <a:endParaRPr lang="en-US" sz="2400" b="1" dirty="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smtClean="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r>
              <a:rPr lang="en-US" sz="2400" b="1" dirty="0" err="1" smtClean="0">
                <a:solidFill>
                  <a:srgbClr val="0070C0"/>
                </a:solidFill>
              </a:rPr>
              <a:t>Coyuntura</a:t>
            </a:r>
            <a:r>
              <a:rPr lang="en-US" sz="2400" b="1" dirty="0" smtClean="0">
                <a:solidFill>
                  <a:srgbClr val="0070C0"/>
                </a:solidFill>
              </a:rPr>
              <a:t> local: </a:t>
            </a:r>
            <a:r>
              <a:rPr lang="en-US" sz="2400" b="1" dirty="0" err="1" smtClean="0">
                <a:solidFill>
                  <a:srgbClr val="44546A">
                    <a:lumMod val="75000"/>
                  </a:srgbClr>
                </a:solidFill>
              </a:rPr>
              <a:t>perspectivas</a:t>
            </a:r>
            <a:r>
              <a:rPr lang="en-US" sz="2400" b="1" dirty="0" smtClean="0">
                <a:solidFill>
                  <a:srgbClr val="44546A">
                    <a:lumMod val="75000"/>
                  </a:srgbClr>
                </a:solidFill>
              </a:rPr>
              <a:t> </a:t>
            </a:r>
            <a:r>
              <a:rPr lang="en-US" sz="2400" b="1" dirty="0" err="1" smtClean="0">
                <a:solidFill>
                  <a:srgbClr val="44546A">
                    <a:lumMod val="75000"/>
                  </a:srgbClr>
                </a:solidFill>
              </a:rPr>
              <a:t>económicas</a:t>
            </a:r>
            <a:r>
              <a:rPr lang="en-US" sz="2400" b="1" dirty="0" smtClean="0">
                <a:solidFill>
                  <a:srgbClr val="44546A">
                    <a:lumMod val="75000"/>
                  </a:srgbClr>
                </a:solidFill>
              </a:rPr>
              <a:t> ante la </a:t>
            </a:r>
            <a:r>
              <a:rPr lang="en-US" sz="2400" b="1" dirty="0" err="1" smtClean="0">
                <a:solidFill>
                  <a:srgbClr val="44546A">
                    <a:lumMod val="75000"/>
                  </a:srgbClr>
                </a:solidFill>
              </a:rPr>
              <a:t>presentación</a:t>
            </a:r>
            <a:r>
              <a:rPr lang="en-US" sz="2400" b="1" dirty="0" smtClean="0">
                <a:solidFill>
                  <a:srgbClr val="44546A">
                    <a:lumMod val="75000"/>
                  </a:srgbClr>
                </a:solidFill>
              </a:rPr>
              <a:t> de </a:t>
            </a:r>
            <a:r>
              <a:rPr lang="en-US" sz="2400" b="1" dirty="0" err="1" smtClean="0">
                <a:solidFill>
                  <a:srgbClr val="44546A">
                    <a:lumMod val="75000"/>
                  </a:srgbClr>
                </a:solidFill>
              </a:rPr>
              <a:t>Presupuesto</a:t>
            </a:r>
            <a:r>
              <a:rPr lang="en-US" sz="2400" b="1" dirty="0" smtClean="0">
                <a:solidFill>
                  <a:srgbClr val="44546A">
                    <a:lumMod val="75000"/>
                  </a:srgbClr>
                </a:solidFill>
              </a:rPr>
              <a:t> Nacional </a:t>
            </a:r>
            <a:r>
              <a:rPr lang="en-US" sz="2400" b="1" dirty="0" err="1" smtClean="0">
                <a:solidFill>
                  <a:srgbClr val="44546A">
                    <a:lumMod val="75000"/>
                  </a:srgbClr>
                </a:solidFill>
              </a:rPr>
              <a:t>quinquenal</a:t>
            </a:r>
            <a:endParaRPr lang="en-US" sz="2400" b="1" dirty="0" smtClean="0">
              <a:solidFill>
                <a:srgbClr val="0070C0"/>
              </a:solidFill>
            </a:endParaRPr>
          </a:p>
          <a:p>
            <a:pPr marL="342900" indent="-342900" algn="just" fontAlgn="base">
              <a:buClr>
                <a:prstClr val="black">
                  <a:lumMod val="75000"/>
                  <a:lumOff val="25000"/>
                </a:prstClr>
              </a:buClr>
              <a:buSzPct val="90000"/>
              <a:buFont typeface="Wingdings" panose="05000000000000000000" pitchFamily="2" charset="2"/>
              <a:buChar char="§"/>
              <a:defRPr/>
            </a:pPr>
            <a:endParaRPr lang="en-US" sz="2400" b="1" dirty="0" smtClean="0">
              <a:solidFill>
                <a:srgbClr val="0070C0"/>
              </a:solidFill>
            </a:endParaRPr>
          </a:p>
          <a:p>
            <a:pPr algn="just" fontAlgn="base">
              <a:buClr>
                <a:prstClr val="black">
                  <a:lumMod val="75000"/>
                  <a:lumOff val="25000"/>
                </a:prstClr>
              </a:buClr>
              <a:buSzPct val="90000"/>
              <a:defRPr/>
            </a:pPr>
            <a:endParaRPr lang="en-US" sz="2400" b="1" dirty="0" smtClean="0">
              <a:solidFill>
                <a:srgbClr val="44546A">
                  <a:lumMod val="75000"/>
                </a:srgbClr>
              </a:solidFill>
            </a:endParaRPr>
          </a:p>
        </p:txBody>
      </p:sp>
    </p:spTree>
    <p:extLst>
      <p:ext uri="{BB962C8B-B14F-4D97-AF65-F5344CB8AC3E}">
        <p14:creationId xmlns:p14="http://schemas.microsoft.com/office/powerpoint/2010/main" val="84633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7</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Unión </a:t>
            </a:r>
            <a:r>
              <a:rPr lang="en-US" sz="3200" b="1" dirty="0" err="1" smtClean="0">
                <a:solidFill>
                  <a:srgbClr val="0070C0"/>
                </a:solidFill>
                <a:latin typeface="Libre Baskerville"/>
                <a:ea typeface="Libre Baskerville"/>
                <a:cs typeface="Libre Baskerville"/>
                <a:sym typeface="Libre Baskerville"/>
              </a:rPr>
              <a:t>Europea</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actividad</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económica</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1151191"/>
            <a:ext cx="11290696" cy="2163406"/>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Luego de una desaceleración en 2024, la economía de la Eurozona comenzó 2025 con signos de </a:t>
            </a:r>
            <a:r>
              <a:rPr lang="es-UY" sz="1400" i="1" dirty="0" err="1" smtClean="0">
                <a:solidFill>
                  <a:srgbClr val="E7E6E6">
                    <a:lumMod val="25000"/>
                  </a:srgbClr>
                </a:solidFill>
                <a:latin typeface="Libre Baskerville"/>
                <a:ea typeface="Libre Baskerville"/>
                <a:cs typeface="Libre Baskerville"/>
                <a:sym typeface="Libre Baskerville"/>
              </a:rPr>
              <a:t>momentum</a:t>
            </a:r>
            <a:r>
              <a:rPr lang="es-UY" sz="1400" dirty="0" smtClean="0">
                <a:solidFill>
                  <a:srgbClr val="E7E6E6">
                    <a:lumMod val="25000"/>
                  </a:srgbClr>
                </a:solidFill>
                <a:latin typeface="Libre Baskerville"/>
                <a:ea typeface="Libre Baskerville"/>
                <a:cs typeface="Libre Baskerville"/>
                <a:sym typeface="Libre Baskerville"/>
              </a:rPr>
              <a:t> tras el crecimiento real de +0,3% en 2025Q1 (consumo privado e inversiones). Sin embargo, se espera un crecimiento real de entre +0,8% y +1,1% para 2025, similar al cierre del 2024.</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En mayo de 2025, el indicador de sentimiento económico mejoró respecto al mes anterior, indicando una mejora en la perspectiva económica. Sin embargo, sigue por debajo del promedio de largo plazo.</a:t>
            </a: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FF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La exposición directa de la UE a EE.UU es moderada dado que las exportaciones de bienes representan 3% del total de la economía y 20% de las exportaciones fuera de la UE</a:t>
            </a:r>
            <a:r>
              <a:rPr lang="es-UY" sz="1400" dirty="0" smtClean="0">
                <a:solidFill>
                  <a:srgbClr val="E7E6E6">
                    <a:lumMod val="25000"/>
                  </a:srgbClr>
                </a:solidFill>
                <a:latin typeface="Libre Baskerville"/>
                <a:ea typeface="Libre Baskerville"/>
                <a:cs typeface="Libre Baskerville"/>
                <a:sym typeface="Libre Baskerville"/>
              </a:rPr>
              <a:t>. Sin embargo, el impacto de la estructura final de tarifas podría impactar a la UE a través de un crecimiento económico global más débil.</a:t>
            </a:r>
            <a:endParaRPr lang="es-UY" sz="1400" dirty="0">
              <a:solidFill>
                <a:srgbClr val="E7E6E6">
                  <a:lumMod val="25000"/>
                </a:srgbClr>
              </a:solidFill>
              <a:latin typeface="Libre Baskerville"/>
              <a:ea typeface="Libre Baskerville"/>
              <a:cs typeface="Libre Baskerville"/>
              <a:sym typeface="Libre Baskerville"/>
            </a:endParaRPr>
          </a:p>
        </p:txBody>
      </p:sp>
      <p:pic>
        <p:nvPicPr>
          <p:cNvPr id="3" name="Imagen 2"/>
          <p:cNvPicPr>
            <a:picLocks noChangeAspect="1"/>
          </p:cNvPicPr>
          <p:nvPr/>
        </p:nvPicPr>
        <p:blipFill>
          <a:blip r:embed="rId5"/>
          <a:stretch>
            <a:fillRect/>
          </a:stretch>
        </p:blipFill>
        <p:spPr>
          <a:xfrm>
            <a:off x="921957" y="3293618"/>
            <a:ext cx="4317555" cy="3245295"/>
          </a:xfrm>
          <a:prstGeom prst="rect">
            <a:avLst/>
          </a:prstGeom>
        </p:spPr>
      </p:pic>
      <p:pic>
        <p:nvPicPr>
          <p:cNvPr id="10" name="Imagen 9"/>
          <p:cNvPicPr>
            <a:picLocks noChangeAspect="1"/>
          </p:cNvPicPr>
          <p:nvPr/>
        </p:nvPicPr>
        <p:blipFill>
          <a:blip r:embed="rId6"/>
          <a:stretch>
            <a:fillRect/>
          </a:stretch>
        </p:blipFill>
        <p:spPr>
          <a:xfrm>
            <a:off x="6669595" y="3293618"/>
            <a:ext cx="4327694" cy="3247200"/>
          </a:xfrm>
          <a:prstGeom prst="rect">
            <a:avLst/>
          </a:prstGeom>
        </p:spPr>
      </p:pic>
    </p:spTree>
    <p:extLst>
      <p:ext uri="{BB962C8B-B14F-4D97-AF65-F5344CB8AC3E}">
        <p14:creationId xmlns:p14="http://schemas.microsoft.com/office/powerpoint/2010/main" val="2504730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8</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Unión </a:t>
            </a:r>
            <a:r>
              <a:rPr lang="en-US" sz="3200" b="1" dirty="0" err="1" smtClean="0">
                <a:solidFill>
                  <a:srgbClr val="0070C0"/>
                </a:solidFill>
                <a:latin typeface="Libre Baskerville"/>
                <a:ea typeface="Libre Baskerville"/>
                <a:cs typeface="Libre Baskerville"/>
                <a:sym typeface="Libre Baskerville"/>
              </a:rPr>
              <a:t>Europea</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mercado</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laboral</a:t>
            </a:r>
            <a:endParaRPr lang="en-US" sz="3200" b="1" dirty="0">
              <a:solidFill>
                <a:srgbClr val="0070C0"/>
              </a:solidFill>
              <a:latin typeface="Libre Baskerville"/>
              <a:ea typeface="Libre Baskerville"/>
              <a:cs typeface="Libre Baskerville"/>
              <a:sym typeface="Libre Baskerville"/>
            </a:endParaRPr>
          </a:p>
        </p:txBody>
      </p:sp>
      <p:sp>
        <p:nvSpPr>
          <p:cNvPr id="9" name="Google Shape;136;p5">
            <a:extLst>
              <a:ext uri="{FF2B5EF4-FFF2-40B4-BE49-F238E27FC236}">
                <a16:creationId xmlns:a16="http://schemas.microsoft.com/office/drawing/2014/main" xmlns="" id="{42990325-F254-4021-AAD5-E0E80AA77080}"/>
              </a:ext>
            </a:extLst>
          </p:cNvPr>
          <p:cNvSpPr txBox="1"/>
          <p:nvPr/>
        </p:nvSpPr>
        <p:spPr>
          <a:xfrm>
            <a:off x="512017" y="1304291"/>
            <a:ext cx="11290696" cy="1086188"/>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El empleo continuó creciendo en 2024 con la creación de 1,7 millones de puestos nuevos en la UE (nuevo récord) y se espera que el nivel de desempleo se reduzca levemente a 5,9% para 2025.</a:t>
            </a: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C0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Mercado laboral sólido con vacantes de empleo en caída y un crecimiento del salario nominal que se espera se desacelere en 2025 y 2026. </a:t>
            </a:r>
          </a:p>
        </p:txBody>
      </p:sp>
      <p:pic>
        <p:nvPicPr>
          <p:cNvPr id="12" name="Imagen 11"/>
          <p:cNvPicPr>
            <a:picLocks noChangeAspect="1"/>
          </p:cNvPicPr>
          <p:nvPr/>
        </p:nvPicPr>
        <p:blipFill>
          <a:blip r:embed="rId5"/>
          <a:stretch>
            <a:fillRect/>
          </a:stretch>
        </p:blipFill>
        <p:spPr>
          <a:xfrm>
            <a:off x="890587" y="3293618"/>
            <a:ext cx="4327694" cy="3247200"/>
          </a:xfrm>
          <a:prstGeom prst="rect">
            <a:avLst/>
          </a:prstGeom>
        </p:spPr>
      </p:pic>
      <p:pic>
        <p:nvPicPr>
          <p:cNvPr id="14" name="Imagen 13"/>
          <p:cNvPicPr>
            <a:picLocks noChangeAspect="1"/>
          </p:cNvPicPr>
          <p:nvPr/>
        </p:nvPicPr>
        <p:blipFill>
          <a:blip r:embed="rId6"/>
          <a:stretch>
            <a:fillRect/>
          </a:stretch>
        </p:blipFill>
        <p:spPr>
          <a:xfrm>
            <a:off x="6639370" y="3291713"/>
            <a:ext cx="4289931" cy="3247200"/>
          </a:xfrm>
          <a:prstGeom prst="rect">
            <a:avLst/>
          </a:prstGeom>
        </p:spPr>
      </p:pic>
    </p:spTree>
    <p:extLst>
      <p:ext uri="{BB962C8B-B14F-4D97-AF65-F5344CB8AC3E}">
        <p14:creationId xmlns:p14="http://schemas.microsoft.com/office/powerpoint/2010/main" val="3632091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alphaModFix/>
          </a:blip>
          <a:stretch>
            <a:fillRect/>
          </a:stretch>
        </a:blipFill>
        <a:effectLst/>
      </p:bgPr>
    </p:bg>
    <p:spTree>
      <p:nvGrpSpPr>
        <p:cNvPr id="1" name="Shape 88"/>
        <p:cNvGrpSpPr/>
        <p:nvPr/>
      </p:nvGrpSpPr>
      <p:grpSpPr>
        <a:xfrm>
          <a:off x="0" y="0"/>
          <a:ext cx="0" cy="0"/>
          <a:chOff x="0" y="0"/>
          <a:chExt cx="0" cy="0"/>
        </a:xfrm>
      </p:grpSpPr>
      <p:cxnSp>
        <p:nvCxnSpPr>
          <p:cNvPr id="92" name="Google Shape;92;p17"/>
          <p:cNvCxnSpPr/>
          <p:nvPr/>
        </p:nvCxnSpPr>
        <p:spPr>
          <a:xfrm>
            <a:off x="281354" y="352583"/>
            <a:ext cx="9980246" cy="1"/>
          </a:xfrm>
          <a:prstGeom prst="straightConnector1">
            <a:avLst/>
          </a:prstGeom>
          <a:noFill/>
          <a:ln w="9525" cap="flat" cmpd="sng">
            <a:solidFill>
              <a:srgbClr val="0C0C0C"/>
            </a:solidFill>
            <a:prstDash val="solid"/>
            <a:round/>
            <a:headEnd type="none" w="med" len="med"/>
            <a:tailEnd type="none" w="med" len="med"/>
          </a:ln>
        </p:spPr>
      </p:cxnSp>
      <p:sp>
        <p:nvSpPr>
          <p:cNvPr id="2" name="Slide Number Placeholder 1">
            <a:extLst>
              <a:ext uri="{FF2B5EF4-FFF2-40B4-BE49-F238E27FC236}">
                <a16:creationId xmlns:a16="http://schemas.microsoft.com/office/drawing/2014/main" xmlns="" id="{80EE561D-6958-4F81-B8FD-F64471CFB60E}"/>
              </a:ext>
            </a:extLst>
          </p:cNvPr>
          <p:cNvSpPr>
            <a:spLocks noGrp="1"/>
          </p:cNvSpPr>
          <p:nvPr>
            <p:ph type="sldNum" sz="quarter" idx="12"/>
          </p:nvPr>
        </p:nvSpPr>
        <p:spPr/>
        <p:txBody>
          <a:bodyPr/>
          <a:lstStyle/>
          <a:p>
            <a:pPr>
              <a:defRPr/>
            </a:pPr>
            <a:fld id="{00000000-1234-1234-1234-123412341234}" type="slidenum">
              <a:rPr lang="es-AR" smtClean="0">
                <a:solidFill>
                  <a:prstClr val="black">
                    <a:tint val="75000"/>
                  </a:prstClr>
                </a:solidFill>
              </a:rPr>
              <a:pPr>
                <a:defRPr/>
              </a:pPr>
              <a:t>9</a:t>
            </a:fld>
            <a:endParaRPr lang="es-AR" dirty="0">
              <a:solidFill>
                <a:prstClr val="black">
                  <a:tint val="75000"/>
                </a:prstClr>
              </a:solidFill>
            </a:endParaRPr>
          </a:p>
        </p:txBody>
      </p:sp>
      <p:pic>
        <p:nvPicPr>
          <p:cNvPr id="8" name="Google Shape;93;p17"/>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10502901" y="180033"/>
            <a:ext cx="1299812" cy="345101"/>
          </a:xfrm>
          <a:prstGeom prst="rect">
            <a:avLst/>
          </a:prstGeom>
          <a:noFill/>
          <a:ln>
            <a:noFill/>
          </a:ln>
        </p:spPr>
      </p:pic>
      <p:sp>
        <p:nvSpPr>
          <p:cNvPr id="11" name="Google Shape;136;p5">
            <a:extLst>
              <a:ext uri="{FF2B5EF4-FFF2-40B4-BE49-F238E27FC236}">
                <a16:creationId xmlns:a16="http://schemas.microsoft.com/office/drawing/2014/main" xmlns="" id="{231D46D7-1D55-41B0-9B0C-29452310EC61}"/>
              </a:ext>
            </a:extLst>
          </p:cNvPr>
          <p:cNvSpPr txBox="1"/>
          <p:nvPr/>
        </p:nvSpPr>
        <p:spPr>
          <a:xfrm>
            <a:off x="512017" y="491456"/>
            <a:ext cx="11066090" cy="501412"/>
          </a:xfrm>
          <a:prstGeom prst="rect">
            <a:avLst/>
          </a:prstGeom>
          <a:noFill/>
          <a:ln>
            <a:noFill/>
          </a:ln>
        </p:spPr>
        <p:txBody>
          <a:bodyPr spcFirstLastPara="1" wrap="square" lIns="0" tIns="8883" rIns="0" bIns="0" anchor="ctr" anchorCtr="0">
            <a:spAutoFit/>
          </a:bodyPr>
          <a:lstStyle/>
          <a:p>
            <a:pPr marL="8467">
              <a:buClr>
                <a:prstClr val="white"/>
              </a:buClr>
              <a:buSzPts val="6600"/>
              <a:defRPr/>
            </a:pPr>
            <a:r>
              <a:rPr lang="en-US" sz="3200" b="1" dirty="0" smtClean="0">
                <a:solidFill>
                  <a:srgbClr val="0070C0"/>
                </a:solidFill>
                <a:latin typeface="Libre Baskerville"/>
                <a:ea typeface="Libre Baskerville"/>
                <a:cs typeface="Libre Baskerville"/>
                <a:sym typeface="Libre Baskerville"/>
              </a:rPr>
              <a:t>Unión </a:t>
            </a:r>
            <a:r>
              <a:rPr lang="en-US" sz="3200" b="1" dirty="0" err="1" smtClean="0">
                <a:solidFill>
                  <a:srgbClr val="0070C0"/>
                </a:solidFill>
                <a:latin typeface="Libre Baskerville"/>
                <a:ea typeface="Libre Baskerville"/>
                <a:cs typeface="Libre Baskerville"/>
                <a:sym typeface="Libre Baskerville"/>
              </a:rPr>
              <a:t>Europea</a:t>
            </a:r>
            <a:r>
              <a:rPr lang="en-US" sz="3200" b="1" dirty="0" smtClean="0">
                <a:solidFill>
                  <a:srgbClr val="0070C0"/>
                </a:solidFill>
                <a:latin typeface="Libre Baskerville"/>
                <a:ea typeface="Libre Baskerville"/>
                <a:cs typeface="Libre Baskerville"/>
                <a:sym typeface="Libre Baskerville"/>
              </a:rPr>
              <a:t>: </a:t>
            </a:r>
            <a:r>
              <a:rPr lang="en-US" sz="3200" b="1" dirty="0" err="1" smtClean="0">
                <a:solidFill>
                  <a:srgbClr val="0070C0"/>
                </a:solidFill>
                <a:latin typeface="Libre Baskerville"/>
                <a:ea typeface="Libre Baskerville"/>
                <a:cs typeface="Libre Baskerville"/>
                <a:sym typeface="Libre Baskerville"/>
              </a:rPr>
              <a:t>inflación</a:t>
            </a:r>
            <a:endParaRPr lang="en-US" sz="3200" b="1" dirty="0">
              <a:solidFill>
                <a:srgbClr val="0070C0"/>
              </a:solidFill>
              <a:latin typeface="Libre Baskerville"/>
              <a:ea typeface="Libre Baskerville"/>
              <a:cs typeface="Libre Baskerville"/>
              <a:sym typeface="Libre Baskerville"/>
            </a:endParaRPr>
          </a:p>
        </p:txBody>
      </p:sp>
      <p:sp>
        <p:nvSpPr>
          <p:cNvPr id="12" name="Google Shape;136;p5">
            <a:extLst>
              <a:ext uri="{FF2B5EF4-FFF2-40B4-BE49-F238E27FC236}">
                <a16:creationId xmlns:a16="http://schemas.microsoft.com/office/drawing/2014/main" xmlns="" id="{42990325-F254-4021-AAD5-E0E80AA77080}"/>
              </a:ext>
            </a:extLst>
          </p:cNvPr>
          <p:cNvSpPr txBox="1"/>
          <p:nvPr/>
        </p:nvSpPr>
        <p:spPr>
          <a:xfrm>
            <a:off x="512017" y="1254743"/>
            <a:ext cx="11290696" cy="1732518"/>
          </a:xfrm>
          <a:prstGeom prst="rect">
            <a:avLst/>
          </a:prstGeom>
          <a:noFill/>
          <a:ln>
            <a:noFill/>
          </a:ln>
        </p:spPr>
        <p:txBody>
          <a:bodyPr spcFirstLastPara="1" wrap="square" lIns="0" tIns="8883" rIns="0" bIns="0" anchor="ctr" anchorCtr="0">
            <a:spAutoFit/>
          </a:bodyPr>
          <a:lstStyle/>
          <a:p>
            <a:pPr marL="465667" indent="-457200" algn="just">
              <a:buClr>
                <a:prstClr val="black">
                  <a:lumMod val="50000"/>
                  <a:lumOff val="50000"/>
                </a:prstClr>
              </a:buClr>
              <a:buSzPct val="75000"/>
              <a:buFont typeface="Wingdings" panose="05000000000000000000" pitchFamily="2" charset="2"/>
              <a:buChar char="§"/>
              <a:defRPr/>
            </a:pPr>
            <a:r>
              <a:rPr lang="es-UY" sz="1400" dirty="0">
                <a:solidFill>
                  <a:srgbClr val="E7E6E6">
                    <a:lumMod val="25000"/>
                  </a:srgbClr>
                </a:solidFill>
                <a:latin typeface="Libre Baskerville"/>
                <a:ea typeface="Libre Baskerville"/>
                <a:cs typeface="Libre Baskerville"/>
                <a:sym typeface="Libre Baskerville"/>
              </a:rPr>
              <a:t>La inflación </a:t>
            </a:r>
            <a:r>
              <a:rPr lang="es-UY" sz="1400" dirty="0" smtClean="0">
                <a:solidFill>
                  <a:srgbClr val="E7E6E6">
                    <a:lumMod val="25000"/>
                  </a:srgbClr>
                </a:solidFill>
                <a:latin typeface="Libre Baskerville"/>
                <a:ea typeface="Libre Baskerville"/>
                <a:cs typeface="Libre Baskerville"/>
                <a:sym typeface="Libre Baskerville"/>
              </a:rPr>
              <a:t>núcleo, </a:t>
            </a:r>
            <a:r>
              <a:rPr lang="es-UY" sz="1400" dirty="0">
                <a:solidFill>
                  <a:srgbClr val="E7E6E6">
                    <a:lumMod val="25000"/>
                  </a:srgbClr>
                </a:solidFill>
                <a:latin typeface="Libre Baskerville"/>
                <a:ea typeface="Libre Baskerville"/>
                <a:cs typeface="Libre Baskerville"/>
                <a:sym typeface="Libre Baskerville"/>
              </a:rPr>
              <a:t>que excluye energía y alimentos, se ubicó en 2,5% interanual en mayo, por debajo del pico de 5,7% en marzo del 2023</a:t>
            </a:r>
            <a:r>
              <a:rPr lang="es-UY" sz="1400" dirty="0" smtClean="0">
                <a:solidFill>
                  <a:srgbClr val="E7E6E6">
                    <a:lumMod val="25000"/>
                  </a:srgbClr>
                </a:solidFill>
                <a:latin typeface="Libre Baskerville"/>
                <a:ea typeface="Libre Baskerville"/>
                <a:cs typeface="Libre Baskerville"/>
                <a:sym typeface="Libre Baskerville"/>
              </a:rPr>
              <a:t>. Ambas </a:t>
            </a:r>
            <a:r>
              <a:rPr lang="es-UY" sz="1400" dirty="0">
                <a:solidFill>
                  <a:srgbClr val="E7E6E6">
                    <a:lumMod val="25000"/>
                  </a:srgbClr>
                </a:solidFill>
                <a:latin typeface="Libre Baskerville"/>
                <a:ea typeface="Libre Baskerville"/>
                <a:cs typeface="Libre Baskerville"/>
                <a:sym typeface="Libre Baskerville"/>
              </a:rPr>
              <a:t>medidas de inflación se encuentran </a:t>
            </a:r>
            <a:r>
              <a:rPr lang="es-UY" sz="1400" dirty="0" smtClean="0">
                <a:solidFill>
                  <a:srgbClr val="E7E6E6">
                    <a:lumMod val="25000"/>
                  </a:srgbClr>
                </a:solidFill>
                <a:latin typeface="Libre Baskerville"/>
                <a:ea typeface="Libre Baskerville"/>
                <a:cs typeface="Libre Baskerville"/>
                <a:sym typeface="Libre Baskerville"/>
              </a:rPr>
              <a:t>cercanas al nivel objetivo </a:t>
            </a:r>
            <a:r>
              <a:rPr lang="es-UY" sz="1400" dirty="0">
                <a:solidFill>
                  <a:srgbClr val="E7E6E6">
                    <a:lumMod val="25000"/>
                  </a:srgbClr>
                </a:solidFill>
                <a:latin typeface="Libre Baskerville"/>
                <a:ea typeface="Libre Baskerville"/>
                <a:cs typeface="Libre Baskerville"/>
                <a:sym typeface="Libre Baskerville"/>
              </a:rPr>
              <a:t>del Banco Central </a:t>
            </a:r>
            <a:r>
              <a:rPr lang="es-UY" sz="1400" dirty="0" smtClean="0">
                <a:solidFill>
                  <a:srgbClr val="E7E6E6">
                    <a:lumMod val="25000"/>
                  </a:srgbClr>
                </a:solidFill>
                <a:latin typeface="Libre Baskerville"/>
                <a:ea typeface="Libre Baskerville"/>
                <a:cs typeface="Libre Baskerville"/>
                <a:sym typeface="Libre Baskerville"/>
              </a:rPr>
              <a:t>Europeo</a:t>
            </a:r>
            <a:r>
              <a:rPr lang="es-UY" sz="1400" dirty="0">
                <a:solidFill>
                  <a:srgbClr val="E7E6E6">
                    <a:lumMod val="25000"/>
                  </a:srgbClr>
                </a:solidFill>
                <a:latin typeface="Libre Baskerville"/>
                <a:ea typeface="Libre Baskerville"/>
                <a:cs typeface="Libre Baskerville"/>
                <a:sym typeface="Libre Baskerville"/>
              </a:rPr>
              <a:t> </a:t>
            </a:r>
            <a:r>
              <a:rPr lang="es-UY" sz="1400" dirty="0" smtClean="0">
                <a:solidFill>
                  <a:srgbClr val="E7E6E6">
                    <a:lumMod val="25000"/>
                  </a:srgbClr>
                </a:solidFill>
                <a:latin typeface="Libre Baskerville"/>
                <a:ea typeface="Libre Baskerville"/>
                <a:cs typeface="Libre Baskerville"/>
                <a:sym typeface="Libre Baskerville"/>
              </a:rPr>
              <a:t>(BCE) por casi 20 meses, lo que ha llevado a recortes de tasas por parte de la institución.</a:t>
            </a:r>
          </a:p>
          <a:p>
            <a:pPr marL="465667" indent="-457200" algn="just">
              <a:buClr>
                <a:prstClr val="black">
                  <a:lumMod val="50000"/>
                  <a:lumOff val="50000"/>
                </a:prstClr>
              </a:buClr>
              <a:buSzPct val="75000"/>
              <a:buFont typeface="Wingdings" panose="05000000000000000000" pitchFamily="2" charset="2"/>
              <a:buChar char="§"/>
              <a:defRPr/>
            </a:pPr>
            <a:endParaRPr lang="es-UY" sz="1400" dirty="0" smtClean="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La expectativa es a que la inflación continúe desacelerándose y cierre 2025 levemente por encima del objetivo (en 2,1%).</a:t>
            </a:r>
            <a:endParaRPr lang="es-UY" sz="1400" dirty="0">
              <a:solidFill>
                <a:srgbClr val="E7E6E6">
                  <a:lumMod val="25000"/>
                </a:srgbClr>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endParaRPr lang="es-UY" sz="1400" dirty="0">
              <a:solidFill>
                <a:srgbClr val="C00000"/>
              </a:solidFill>
              <a:latin typeface="Libre Baskerville"/>
              <a:ea typeface="Libre Baskerville"/>
              <a:cs typeface="Libre Baskerville"/>
              <a:sym typeface="Libre Baskerville"/>
            </a:endParaRPr>
          </a:p>
          <a:p>
            <a:pPr marL="465667" indent="-457200" algn="just">
              <a:buClr>
                <a:prstClr val="black">
                  <a:lumMod val="50000"/>
                  <a:lumOff val="50000"/>
                </a:prstClr>
              </a:buClr>
              <a:buSzPct val="75000"/>
              <a:buFont typeface="Wingdings" panose="05000000000000000000" pitchFamily="2" charset="2"/>
              <a:buChar char="§"/>
              <a:defRPr/>
            </a:pPr>
            <a:r>
              <a:rPr lang="es-UY" sz="1400" dirty="0" smtClean="0">
                <a:solidFill>
                  <a:srgbClr val="E7E6E6">
                    <a:lumMod val="25000"/>
                  </a:srgbClr>
                </a:solidFill>
                <a:latin typeface="Libre Baskerville"/>
                <a:ea typeface="Libre Baskerville"/>
                <a:cs typeface="Libre Baskerville"/>
                <a:sym typeface="Libre Baskerville"/>
              </a:rPr>
              <a:t>Se </a:t>
            </a:r>
            <a:r>
              <a:rPr lang="es-UY" sz="1400" dirty="0">
                <a:solidFill>
                  <a:srgbClr val="E7E6E6">
                    <a:lumMod val="25000"/>
                  </a:srgbClr>
                </a:solidFill>
                <a:latin typeface="Libre Baskerville"/>
                <a:ea typeface="Libre Baskerville"/>
                <a:cs typeface="Libre Baskerville"/>
                <a:sym typeface="Libre Baskerville"/>
              </a:rPr>
              <a:t>espera </a:t>
            </a:r>
            <a:r>
              <a:rPr lang="es-UY" sz="1400" dirty="0" smtClean="0">
                <a:solidFill>
                  <a:srgbClr val="E7E6E6">
                    <a:lumMod val="25000"/>
                  </a:srgbClr>
                </a:solidFill>
                <a:latin typeface="Libre Baskerville"/>
                <a:ea typeface="Libre Baskerville"/>
                <a:cs typeface="Libre Baskerville"/>
                <a:sym typeface="Libre Baskerville"/>
              </a:rPr>
              <a:t>un último recorte de tasas por parte del BCE para lo que resta del año, </a:t>
            </a:r>
            <a:r>
              <a:rPr lang="es-UY" sz="1400" dirty="0">
                <a:solidFill>
                  <a:srgbClr val="E7E6E6">
                    <a:lumMod val="25000"/>
                  </a:srgbClr>
                </a:solidFill>
                <a:latin typeface="Libre Baskerville"/>
                <a:ea typeface="Libre Baskerville"/>
                <a:cs typeface="Libre Baskerville"/>
                <a:sym typeface="Libre Baskerville"/>
              </a:rPr>
              <a:t>pero dependerá de posibles nuevos acontecimientos en Medio Oriente que deriven en contagio de los precios de la energía a la inflación </a:t>
            </a:r>
            <a:r>
              <a:rPr lang="es-UY" sz="1400" dirty="0" smtClean="0">
                <a:solidFill>
                  <a:srgbClr val="E7E6E6">
                    <a:lumMod val="25000"/>
                  </a:srgbClr>
                </a:solidFill>
                <a:latin typeface="Libre Baskerville"/>
                <a:ea typeface="Libre Baskerville"/>
                <a:cs typeface="Libre Baskerville"/>
                <a:sym typeface="Libre Baskerville"/>
              </a:rPr>
              <a:t>núcleo </a:t>
            </a:r>
            <a:r>
              <a:rPr lang="es-UY" sz="1400" dirty="0">
                <a:solidFill>
                  <a:srgbClr val="E7E6E6">
                    <a:lumMod val="25000"/>
                  </a:srgbClr>
                </a:solidFill>
                <a:latin typeface="Libre Baskerville"/>
                <a:ea typeface="Libre Baskerville"/>
                <a:cs typeface="Libre Baskerville"/>
                <a:sym typeface="Libre Baskerville"/>
              </a:rPr>
              <a:t>y a las expectativas de precios más amplias</a:t>
            </a:r>
            <a:r>
              <a:rPr lang="es-UY" sz="1400" dirty="0" smtClean="0">
                <a:solidFill>
                  <a:srgbClr val="E7E6E6">
                    <a:lumMod val="25000"/>
                  </a:srgbClr>
                </a:solidFill>
                <a:latin typeface="Libre Baskerville"/>
                <a:ea typeface="Libre Baskerville"/>
                <a:cs typeface="Libre Baskerville"/>
                <a:sym typeface="Libre Baskerville"/>
              </a:rPr>
              <a:t>.</a:t>
            </a:r>
            <a:endParaRPr lang="es-UY" sz="1400" dirty="0">
              <a:solidFill>
                <a:srgbClr val="C00000"/>
              </a:solidFill>
              <a:latin typeface="Libre Baskerville"/>
              <a:ea typeface="Libre Baskerville"/>
              <a:cs typeface="Libre Baskerville"/>
              <a:sym typeface="Libre Baskerville"/>
            </a:endParaRPr>
          </a:p>
        </p:txBody>
      </p:sp>
      <p:pic>
        <p:nvPicPr>
          <p:cNvPr id="7" name="Imagen 6"/>
          <p:cNvPicPr>
            <a:picLocks noChangeAspect="1"/>
          </p:cNvPicPr>
          <p:nvPr/>
        </p:nvPicPr>
        <p:blipFill>
          <a:blip r:embed="rId5"/>
          <a:stretch>
            <a:fillRect/>
          </a:stretch>
        </p:blipFill>
        <p:spPr>
          <a:xfrm>
            <a:off x="6045062" y="3328714"/>
            <a:ext cx="5033445" cy="3247200"/>
          </a:xfrm>
          <a:prstGeom prst="rect">
            <a:avLst/>
          </a:prstGeom>
        </p:spPr>
      </p:pic>
      <p:pic>
        <p:nvPicPr>
          <p:cNvPr id="14" name="Imagen 13"/>
          <p:cNvPicPr>
            <a:picLocks noChangeAspect="1"/>
          </p:cNvPicPr>
          <p:nvPr/>
        </p:nvPicPr>
        <p:blipFill>
          <a:blip r:embed="rId6"/>
          <a:stretch>
            <a:fillRect/>
          </a:stretch>
        </p:blipFill>
        <p:spPr>
          <a:xfrm>
            <a:off x="909481" y="3418148"/>
            <a:ext cx="4361996" cy="3247200"/>
          </a:xfrm>
          <a:prstGeom prst="rect">
            <a:avLst/>
          </a:prstGeom>
        </p:spPr>
      </p:pic>
    </p:spTree>
    <p:extLst>
      <p:ext uri="{BB962C8B-B14F-4D97-AF65-F5344CB8AC3E}">
        <p14:creationId xmlns:p14="http://schemas.microsoft.com/office/powerpoint/2010/main" val="36217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86458</TotalTime>
  <Words>2622</Words>
  <Application>Microsoft Office PowerPoint</Application>
  <PresentationFormat>Panorámica</PresentationFormat>
  <Paragraphs>415</Paragraphs>
  <Slides>38</Slides>
  <Notes>38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38</vt:i4>
      </vt:variant>
    </vt:vector>
  </HeadingPairs>
  <TitlesOfParts>
    <vt:vector size="48" baseType="lpstr">
      <vt:lpstr>ＭＳ Ｐゴシック</vt:lpstr>
      <vt:lpstr>Arial</vt:lpstr>
      <vt:lpstr>Baskerville Old Face</vt:lpstr>
      <vt:lpstr>Calibri</vt:lpstr>
      <vt:lpstr>Calibri Light</vt:lpstr>
      <vt:lpstr>Libre Baskerville</vt:lpstr>
      <vt:lpstr>Tahoma</vt:lpstr>
      <vt:lpstr>Wingdings</vt:lpstr>
      <vt:lpstr>3_Tema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Jessica Lourdes Gerpe Oliveri</cp:lastModifiedBy>
  <cp:revision>3899</cp:revision>
  <cp:lastPrinted>2025-06-09T19:15:39Z</cp:lastPrinted>
  <dcterms:created xsi:type="dcterms:W3CDTF">2016-09-08T21:28:14Z</dcterms:created>
  <dcterms:modified xsi:type="dcterms:W3CDTF">2025-06-26T11:37:32Z</dcterms:modified>
</cp:coreProperties>
</file>